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5"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5" r:id="rId30"/>
    <p:sldId id="286" r:id="rId31"/>
    <p:sldId id="283" r:id="rId32"/>
    <p:sldId id="284"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6" r:id="rId5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0D6A48-C9D2-40AA-933D-9A3A579FB576}">
          <p14:sldIdLst>
            <p14:sldId id="256"/>
            <p14:sldId id="257"/>
            <p14:sldId id="258"/>
            <p14:sldId id="259"/>
            <p14:sldId id="260"/>
            <p14:sldId id="261"/>
            <p14:sldId id="262"/>
            <p14:sldId id="263"/>
            <p14:sldId id="264"/>
            <p14:sldId id="265"/>
            <p14:sldId id="266"/>
            <p14:sldId id="267"/>
            <p14:sldId id="268"/>
            <p14:sldId id="305"/>
            <p14:sldId id="269"/>
            <p14:sldId id="270"/>
            <p14:sldId id="271"/>
            <p14:sldId id="272"/>
            <p14:sldId id="273"/>
            <p14:sldId id="274"/>
            <p14:sldId id="275"/>
            <p14:sldId id="276"/>
            <p14:sldId id="277"/>
            <p14:sldId id="278"/>
            <p14:sldId id="279"/>
            <p14:sldId id="280"/>
            <p14:sldId id="281"/>
            <p14:sldId id="282"/>
            <p14:sldId id="285"/>
            <p14:sldId id="286"/>
            <p14:sldId id="283"/>
            <p14:sldId id="284"/>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123" d="100"/>
          <a:sy n="123" d="100"/>
        </p:scale>
        <p:origin x="11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3/15/2021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3/15/2021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3/15/2021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3/15/2021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3/15/2021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en.wikipedia.org/wiki/Pitch_(music)" TargetMode="External"/><Relationship Id="rId3" Type="http://schemas.openxmlformats.org/officeDocument/2006/relationships/hyperlink" Target="https://en.wikipedia.org/wiki/Vibration" TargetMode="External"/><Relationship Id="rId7" Type="http://schemas.openxmlformats.org/officeDocument/2006/relationships/hyperlink" Target="https://en.wikipedia.org/wiki/Sound" TargetMode="External"/><Relationship Id="rId2" Type="http://schemas.openxmlformats.org/officeDocument/2006/relationships/hyperlink" Target="https://en.wikipedia.org/wiki/Periodic_function" TargetMode="External"/><Relationship Id="rId1" Type="http://schemas.openxmlformats.org/officeDocument/2006/relationships/slideLayout" Target="../slideLayouts/slideLayout2.xml"/><Relationship Id="rId6" Type="http://schemas.openxmlformats.org/officeDocument/2006/relationships/hyperlink" Target="https://en.wikipedia.org/wiki/Hertz" TargetMode="External"/><Relationship Id="rId11" Type="http://schemas.openxmlformats.org/officeDocument/2006/relationships/image" Target="../media/image37.jpg"/><Relationship Id="rId5" Type="http://schemas.openxmlformats.org/officeDocument/2006/relationships/hyperlink" Target="https://en.wikipedia.org/wiki/International_System_of_Units" TargetMode="External"/><Relationship Id="rId10" Type="http://schemas.openxmlformats.org/officeDocument/2006/relationships/hyperlink" Target="https://en.wikipedia.org/wiki/Hearing_loss" TargetMode="External"/><Relationship Id="rId4" Type="http://schemas.openxmlformats.org/officeDocument/2006/relationships/hyperlink" Target="https://en.wikipedia.org/wiki/Frequency" TargetMode="External"/><Relationship Id="rId9" Type="http://schemas.openxmlformats.org/officeDocument/2006/relationships/hyperlink" Target="https://en.wikipedia.org/wiki/Amplitud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gif"/><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4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facebook.com/groups/ChurchSoundMediaTechs/?fref=nf" TargetMode="External"/><Relationship Id="rId2" Type="http://schemas.openxmlformats.org/officeDocument/2006/relationships/hyperlink" Target="https://soundaudition.com/" TargetMode="External"/><Relationship Id="rId1" Type="http://schemas.openxmlformats.org/officeDocument/2006/relationships/slideLayout" Target="../slideLayouts/slideLayout2.xml"/><Relationship Id="rId4" Type="http://schemas.openxmlformats.org/officeDocument/2006/relationships/hyperlink" Target="mailto:slatonki@gmail.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3224" y="495297"/>
            <a:ext cx="9745049" cy="5749579"/>
          </a:xfrm>
          <a:prstGeom prst="rect">
            <a:avLst/>
          </a:prstGeom>
        </p:spPr>
      </p:pic>
      <p:sp>
        <p:nvSpPr>
          <p:cNvPr id="2" name="Title 1"/>
          <p:cNvSpPr>
            <a:spLocks noGrp="1"/>
          </p:cNvSpPr>
          <p:nvPr>
            <p:ph type="ctrTitle"/>
          </p:nvPr>
        </p:nvSpPr>
        <p:spPr>
          <a:xfrm>
            <a:off x="770642" y="484664"/>
            <a:ext cx="7750506" cy="1198362"/>
          </a:xfrm>
        </p:spPr>
        <p:txBody>
          <a:bodyPr/>
          <a:lstStyle/>
          <a:p>
            <a:r>
              <a:rPr lang="en-US" dirty="0"/>
              <a:t>Audio Workshop</a:t>
            </a:r>
          </a:p>
        </p:txBody>
      </p:sp>
      <p:sp>
        <p:nvSpPr>
          <p:cNvPr id="3" name="Subtitle 2"/>
          <p:cNvSpPr>
            <a:spLocks noGrp="1"/>
          </p:cNvSpPr>
          <p:nvPr>
            <p:ph type="subTitle" idx="1"/>
          </p:nvPr>
        </p:nvSpPr>
        <p:spPr>
          <a:xfrm>
            <a:off x="942920" y="1683026"/>
            <a:ext cx="8825658" cy="861420"/>
          </a:xfrm>
        </p:spPr>
        <p:txBody>
          <a:bodyPr/>
          <a:lstStyle/>
          <a:p>
            <a:endParaRPr lang="en-US" dirty="0"/>
          </a:p>
        </p:txBody>
      </p:sp>
    </p:spTree>
    <p:extLst>
      <p:ext uri="{BB962C8B-B14F-4D97-AF65-F5344CB8AC3E}">
        <p14:creationId xmlns:p14="http://schemas.microsoft.com/office/powerpoint/2010/main" val="214368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95909" y="246268"/>
            <a:ext cx="9463708" cy="6309139"/>
          </a:xfrm>
          <a:prstGeom prst="rect">
            <a:avLst/>
          </a:prstGeom>
        </p:spPr>
      </p:pic>
      <p:sp>
        <p:nvSpPr>
          <p:cNvPr id="2" name="Title 1"/>
          <p:cNvSpPr>
            <a:spLocks noGrp="1"/>
          </p:cNvSpPr>
          <p:nvPr>
            <p:ph type="title"/>
          </p:nvPr>
        </p:nvSpPr>
        <p:spPr>
          <a:xfrm>
            <a:off x="646112" y="452718"/>
            <a:ext cx="2441646" cy="832743"/>
          </a:xfrm>
        </p:spPr>
        <p:txBody>
          <a:bodyPr/>
          <a:lstStyle/>
          <a:p>
            <a:r>
              <a:rPr lang="en-US" dirty="0"/>
              <a:t>TRUST</a:t>
            </a:r>
          </a:p>
        </p:txBody>
      </p:sp>
      <p:sp>
        <p:nvSpPr>
          <p:cNvPr id="3" name="Content Placeholder 2"/>
          <p:cNvSpPr>
            <a:spLocks noGrp="1"/>
          </p:cNvSpPr>
          <p:nvPr>
            <p:ph idx="1"/>
          </p:nvPr>
        </p:nvSpPr>
        <p:spPr>
          <a:xfrm>
            <a:off x="646112" y="1307547"/>
            <a:ext cx="6132375" cy="2623930"/>
          </a:xfrm>
        </p:spPr>
        <p:txBody>
          <a:bodyPr/>
          <a:lstStyle/>
          <a:p>
            <a:r>
              <a:rPr lang="en-US" dirty="0"/>
              <a:t>Leadership:</a:t>
            </a:r>
          </a:p>
          <a:p>
            <a:pPr lvl="1"/>
            <a:r>
              <a:rPr lang="en-US" dirty="0"/>
              <a:t>I trust you to do your best and strive for excellence.</a:t>
            </a:r>
          </a:p>
          <a:p>
            <a:pPr lvl="1"/>
            <a:r>
              <a:rPr lang="en-US" dirty="0"/>
              <a:t>I trust that you will do your job within the guidelines we agree upon.</a:t>
            </a:r>
          </a:p>
          <a:p>
            <a:pPr lvl="1"/>
            <a:r>
              <a:rPr lang="en-US" dirty="0"/>
              <a:t>I trust that you will train yourself and practice your trade.</a:t>
            </a:r>
          </a:p>
          <a:p>
            <a:pPr lvl="2"/>
            <a:endParaRPr lang="en-US" dirty="0"/>
          </a:p>
        </p:txBody>
      </p:sp>
      <p:sp>
        <p:nvSpPr>
          <p:cNvPr id="5" name="Content Placeholder 2"/>
          <p:cNvSpPr txBox="1">
            <a:spLocks/>
          </p:cNvSpPr>
          <p:nvPr/>
        </p:nvSpPr>
        <p:spPr>
          <a:xfrm>
            <a:off x="3588095" y="4126954"/>
            <a:ext cx="6132375" cy="26239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t>Audio Engineer:</a:t>
            </a:r>
          </a:p>
          <a:p>
            <a:pPr lvl="1"/>
            <a:r>
              <a:rPr lang="en-US" dirty="0"/>
              <a:t>I trust that you will support my role.</a:t>
            </a:r>
          </a:p>
          <a:p>
            <a:pPr lvl="1"/>
            <a:r>
              <a:rPr lang="en-US" dirty="0"/>
              <a:t>I trust that you will train me and allow me to strive for excellence.</a:t>
            </a:r>
          </a:p>
          <a:p>
            <a:pPr lvl="1"/>
            <a:r>
              <a:rPr lang="en-US" dirty="0"/>
              <a:t>I trust that you will welcome feedback when I see a needed change.</a:t>
            </a:r>
          </a:p>
          <a:p>
            <a:pPr lvl="2"/>
            <a:endParaRPr lang="en-US" dirty="0"/>
          </a:p>
        </p:txBody>
      </p:sp>
    </p:spTree>
    <p:extLst>
      <p:ext uri="{BB962C8B-B14F-4D97-AF65-F5344CB8AC3E}">
        <p14:creationId xmlns:p14="http://schemas.microsoft.com/office/powerpoint/2010/main" val="407210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39" y="286841"/>
            <a:ext cx="5645427" cy="962232"/>
          </a:xfrm>
        </p:spPr>
        <p:txBody>
          <a:bodyPr/>
          <a:lstStyle/>
          <a:p>
            <a:r>
              <a:rPr lang="en-US" sz="3200" dirty="0"/>
              <a:t>How do you see your role?</a:t>
            </a:r>
          </a:p>
        </p:txBody>
      </p:sp>
      <p:sp>
        <p:nvSpPr>
          <p:cNvPr id="3" name="Content Placeholder 2"/>
          <p:cNvSpPr>
            <a:spLocks noGrp="1"/>
          </p:cNvSpPr>
          <p:nvPr>
            <p:ph idx="1"/>
          </p:nvPr>
        </p:nvSpPr>
        <p:spPr>
          <a:xfrm>
            <a:off x="349123" y="913231"/>
            <a:ext cx="4310202" cy="5249030"/>
          </a:xfrm>
        </p:spPr>
        <p:txBody>
          <a:bodyPr>
            <a:normAutofit lnSpcReduction="10000"/>
          </a:bodyPr>
          <a:lstStyle/>
          <a:p>
            <a:r>
              <a:rPr lang="en-US" dirty="0"/>
              <a:t>Pianist</a:t>
            </a:r>
          </a:p>
          <a:p>
            <a:endParaRPr lang="en-US" dirty="0"/>
          </a:p>
          <a:p>
            <a:endParaRPr lang="en-US" dirty="0"/>
          </a:p>
          <a:p>
            <a:r>
              <a:rPr lang="en-US" dirty="0"/>
              <a:t>Vocalist</a:t>
            </a:r>
          </a:p>
          <a:p>
            <a:endParaRPr lang="en-US" dirty="0"/>
          </a:p>
          <a:p>
            <a:endParaRPr lang="en-US" dirty="0"/>
          </a:p>
          <a:p>
            <a:r>
              <a:rPr lang="en-US" dirty="0"/>
              <a:t>Drummer</a:t>
            </a:r>
          </a:p>
          <a:p>
            <a:endParaRPr lang="en-US" dirty="0"/>
          </a:p>
          <a:p>
            <a:endParaRPr lang="en-US" dirty="0"/>
          </a:p>
          <a:p>
            <a:r>
              <a:rPr lang="en-US" dirty="0"/>
              <a:t>Guitarist</a:t>
            </a:r>
          </a:p>
          <a:p>
            <a:endParaRPr lang="en-US" dirty="0"/>
          </a:p>
          <a:p>
            <a:endParaRPr lang="en-US" dirty="0"/>
          </a:p>
          <a:p>
            <a:r>
              <a:rPr lang="en-US" dirty="0"/>
              <a:t>Audio Engineer?</a:t>
            </a:r>
          </a:p>
        </p:txBody>
      </p:sp>
      <p:pic>
        <p:nvPicPr>
          <p:cNvPr id="4" name="Picture 3"/>
          <p:cNvPicPr>
            <a:picLocks noChangeAspect="1"/>
          </p:cNvPicPr>
          <p:nvPr/>
        </p:nvPicPr>
        <p:blipFill>
          <a:blip r:embed="rId2"/>
          <a:stretch>
            <a:fillRect/>
          </a:stretch>
        </p:blipFill>
        <p:spPr>
          <a:xfrm>
            <a:off x="1869993" y="767957"/>
            <a:ext cx="1284024" cy="851364"/>
          </a:xfrm>
          <a:prstGeom prst="rect">
            <a:avLst/>
          </a:prstGeom>
        </p:spPr>
      </p:pic>
      <p:pic>
        <p:nvPicPr>
          <p:cNvPr id="5" name="Picture 4"/>
          <p:cNvPicPr>
            <a:picLocks noChangeAspect="1"/>
          </p:cNvPicPr>
          <p:nvPr/>
        </p:nvPicPr>
        <p:blipFill>
          <a:blip r:embed="rId3"/>
          <a:stretch>
            <a:fillRect/>
          </a:stretch>
        </p:blipFill>
        <p:spPr>
          <a:xfrm>
            <a:off x="1951134" y="2017265"/>
            <a:ext cx="1304798" cy="868284"/>
          </a:xfrm>
          <a:prstGeom prst="rect">
            <a:avLst/>
          </a:prstGeom>
        </p:spPr>
      </p:pic>
      <p:pic>
        <p:nvPicPr>
          <p:cNvPr id="6" name="Picture 5"/>
          <p:cNvPicPr>
            <a:picLocks noChangeAspect="1"/>
          </p:cNvPicPr>
          <p:nvPr/>
        </p:nvPicPr>
        <p:blipFill>
          <a:blip r:embed="rId4"/>
          <a:stretch>
            <a:fillRect/>
          </a:stretch>
        </p:blipFill>
        <p:spPr>
          <a:xfrm>
            <a:off x="2053650" y="3137251"/>
            <a:ext cx="1503416" cy="841913"/>
          </a:xfrm>
          <a:prstGeom prst="rect">
            <a:avLst/>
          </a:prstGeom>
        </p:spPr>
      </p:pic>
      <p:pic>
        <p:nvPicPr>
          <p:cNvPr id="7" name="Picture 6"/>
          <p:cNvPicPr>
            <a:picLocks noChangeAspect="1"/>
          </p:cNvPicPr>
          <p:nvPr/>
        </p:nvPicPr>
        <p:blipFill>
          <a:blip r:embed="rId5"/>
          <a:stretch>
            <a:fillRect/>
          </a:stretch>
        </p:blipFill>
        <p:spPr>
          <a:xfrm>
            <a:off x="2053650" y="4244841"/>
            <a:ext cx="1507132" cy="843994"/>
          </a:xfrm>
          <a:prstGeom prst="rect">
            <a:avLst/>
          </a:prstGeom>
        </p:spPr>
      </p:pic>
      <p:pic>
        <p:nvPicPr>
          <p:cNvPr id="10" name="Picture 9"/>
          <p:cNvPicPr>
            <a:picLocks noChangeAspect="1"/>
          </p:cNvPicPr>
          <p:nvPr/>
        </p:nvPicPr>
        <p:blipFill>
          <a:blip r:embed="rId6"/>
          <a:stretch>
            <a:fillRect/>
          </a:stretch>
        </p:blipFill>
        <p:spPr>
          <a:xfrm>
            <a:off x="2975168" y="5407521"/>
            <a:ext cx="1835371" cy="1027808"/>
          </a:xfrm>
          <a:prstGeom prst="rect">
            <a:avLst/>
          </a:prstGeom>
        </p:spPr>
      </p:pic>
      <p:pic>
        <p:nvPicPr>
          <p:cNvPr id="11" name="Picture 10"/>
          <p:cNvPicPr>
            <a:picLocks noChangeAspect="1"/>
          </p:cNvPicPr>
          <p:nvPr/>
        </p:nvPicPr>
        <p:blipFill>
          <a:blip r:embed="rId7"/>
          <a:stretch>
            <a:fillRect/>
          </a:stretch>
        </p:blipFill>
        <p:spPr>
          <a:xfrm>
            <a:off x="5785616" y="2194286"/>
            <a:ext cx="4365549" cy="2894549"/>
          </a:xfrm>
          <a:prstGeom prst="rect">
            <a:avLst/>
          </a:prstGeom>
        </p:spPr>
      </p:pic>
      <p:sp>
        <p:nvSpPr>
          <p:cNvPr id="12" name="TextBox 11"/>
          <p:cNvSpPr txBox="1"/>
          <p:nvPr/>
        </p:nvSpPr>
        <p:spPr>
          <a:xfrm>
            <a:off x="10151166" y="6281530"/>
            <a:ext cx="1643269" cy="369332"/>
          </a:xfrm>
          <a:prstGeom prst="rect">
            <a:avLst/>
          </a:prstGeom>
          <a:noFill/>
        </p:spPr>
        <p:txBody>
          <a:bodyPr wrap="square" rtlCol="0">
            <a:spAutoFit/>
          </a:bodyPr>
          <a:lstStyle/>
          <a:p>
            <a:r>
              <a:rPr lang="en-US" dirty="0"/>
              <a:t>break</a:t>
            </a:r>
          </a:p>
        </p:txBody>
      </p:sp>
      <p:sp>
        <p:nvSpPr>
          <p:cNvPr id="8" name="TextBox 7"/>
          <p:cNvSpPr txBox="1"/>
          <p:nvPr/>
        </p:nvSpPr>
        <p:spPr>
          <a:xfrm>
            <a:off x="6067168" y="5622324"/>
            <a:ext cx="3932784" cy="369332"/>
          </a:xfrm>
          <a:prstGeom prst="rect">
            <a:avLst/>
          </a:prstGeom>
          <a:noFill/>
        </p:spPr>
        <p:txBody>
          <a:bodyPr wrap="square" rtlCol="0">
            <a:spAutoFit/>
          </a:bodyPr>
          <a:lstStyle/>
          <a:p>
            <a:r>
              <a:rPr lang="en-US" dirty="0"/>
              <a:t>Your console is your instrument….</a:t>
            </a:r>
          </a:p>
        </p:txBody>
      </p:sp>
      <p:sp>
        <p:nvSpPr>
          <p:cNvPr id="9" name="TextBox 8"/>
          <p:cNvSpPr txBox="1"/>
          <p:nvPr/>
        </p:nvSpPr>
        <p:spPr>
          <a:xfrm>
            <a:off x="4674887" y="1064407"/>
            <a:ext cx="4547286" cy="369332"/>
          </a:xfrm>
          <a:prstGeom prst="rect">
            <a:avLst/>
          </a:prstGeom>
          <a:noFill/>
        </p:spPr>
        <p:txBody>
          <a:bodyPr wrap="square" rtlCol="0">
            <a:spAutoFit/>
          </a:bodyPr>
          <a:lstStyle/>
          <a:p>
            <a:r>
              <a:rPr lang="en-US" dirty="0"/>
              <a:t>What is the difference?</a:t>
            </a:r>
          </a:p>
        </p:txBody>
      </p:sp>
    </p:spTree>
    <p:extLst>
      <p:ext uri="{BB962C8B-B14F-4D97-AF65-F5344CB8AC3E}">
        <p14:creationId xmlns:p14="http://schemas.microsoft.com/office/powerpoint/2010/main" val="355180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6" presetClass="entr" presetSubtype="2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par>
                          <p:cTn id="32" fill="hold">
                            <p:stCondLst>
                              <p:cond delay="4500"/>
                            </p:stCondLst>
                            <p:childTnLst>
                              <p:par>
                                <p:cTn id="33" presetID="10" presetClass="entr" presetSubtype="0" fill="hold" grpId="0" nodeType="afterEffect">
                                  <p:stCondLst>
                                    <p:cond delay="30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of the Trade</a:t>
            </a:r>
          </a:p>
        </p:txBody>
      </p:sp>
      <p:sp>
        <p:nvSpPr>
          <p:cNvPr id="3" name="Content Placeholder 2"/>
          <p:cNvSpPr>
            <a:spLocks noGrp="1"/>
          </p:cNvSpPr>
          <p:nvPr>
            <p:ph idx="1"/>
          </p:nvPr>
        </p:nvSpPr>
        <p:spPr>
          <a:xfrm>
            <a:off x="395572" y="1595717"/>
            <a:ext cx="8946541" cy="4195481"/>
          </a:xfrm>
        </p:spPr>
        <p:txBody>
          <a:bodyPr/>
          <a:lstStyle/>
          <a:p>
            <a:r>
              <a:rPr lang="en-US" dirty="0"/>
              <a:t>Sound Level Meter</a:t>
            </a:r>
          </a:p>
          <a:p>
            <a:pPr lvl="1"/>
            <a:r>
              <a:rPr lang="en-US" dirty="0"/>
              <a:t>Inexpensive, $30-$90</a:t>
            </a:r>
          </a:p>
          <a:p>
            <a:pPr lvl="1"/>
            <a:r>
              <a:rPr lang="en-US" dirty="0"/>
              <a:t>Consistent Volume in Room</a:t>
            </a:r>
          </a:p>
          <a:p>
            <a:pPr lvl="1"/>
            <a:r>
              <a:rPr lang="en-US" dirty="0"/>
              <a:t>Great Training Tool</a:t>
            </a:r>
          </a:p>
          <a:p>
            <a:pPr lvl="1"/>
            <a:r>
              <a:rPr lang="en-US" dirty="0"/>
              <a:t>Several Apps in the Apple Store</a:t>
            </a:r>
          </a:p>
          <a:p>
            <a:pPr lvl="1"/>
            <a:endParaRPr lang="en-US" dirty="0"/>
          </a:p>
        </p:txBody>
      </p:sp>
      <p:pic>
        <p:nvPicPr>
          <p:cNvPr id="4" name="Picture 3"/>
          <p:cNvPicPr>
            <a:picLocks noChangeAspect="1"/>
          </p:cNvPicPr>
          <p:nvPr/>
        </p:nvPicPr>
        <p:blipFill>
          <a:blip r:embed="rId2"/>
          <a:stretch>
            <a:fillRect/>
          </a:stretch>
        </p:blipFill>
        <p:spPr>
          <a:xfrm>
            <a:off x="4868843" y="1464608"/>
            <a:ext cx="6667500" cy="4457700"/>
          </a:xfrm>
          <a:prstGeom prst="rect">
            <a:avLst/>
          </a:prstGeom>
        </p:spPr>
      </p:pic>
    </p:spTree>
    <p:extLst>
      <p:ext uri="{BB962C8B-B14F-4D97-AF65-F5344CB8AC3E}">
        <p14:creationId xmlns:p14="http://schemas.microsoft.com/office/powerpoint/2010/main" val="1917178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197" y="447401"/>
            <a:ext cx="6413906" cy="2678571"/>
          </a:xfrm>
        </p:spPr>
        <p:txBody>
          <a:bodyPr/>
          <a:lstStyle/>
          <a:p>
            <a:r>
              <a:rPr lang="en-US" dirty="0"/>
              <a:t>Cable Checker </a:t>
            </a:r>
          </a:p>
          <a:p>
            <a:pPr lvl="1"/>
            <a:r>
              <a:rPr lang="en-US" dirty="0"/>
              <a:t>Quick troubleshooting</a:t>
            </a:r>
          </a:p>
          <a:p>
            <a:pPr lvl="1"/>
            <a:r>
              <a:rPr lang="en-US" dirty="0"/>
              <a:t>Most models will send tone to check signal path</a:t>
            </a:r>
          </a:p>
          <a:p>
            <a:pPr lvl="1"/>
            <a:r>
              <a:rPr lang="en-US" dirty="0"/>
              <a:t>Can check multiple connector types</a:t>
            </a:r>
          </a:p>
          <a:p>
            <a:pPr lvl="1"/>
            <a:r>
              <a:rPr lang="en-US" dirty="0"/>
              <a:t>$40-$80</a:t>
            </a:r>
          </a:p>
        </p:txBody>
      </p:sp>
      <p:pic>
        <p:nvPicPr>
          <p:cNvPr id="4" name="Picture 3"/>
          <p:cNvPicPr>
            <a:picLocks noChangeAspect="1"/>
          </p:cNvPicPr>
          <p:nvPr/>
        </p:nvPicPr>
        <p:blipFill>
          <a:blip r:embed="rId2"/>
          <a:stretch>
            <a:fillRect/>
          </a:stretch>
        </p:blipFill>
        <p:spPr>
          <a:xfrm>
            <a:off x="5639945" y="2031235"/>
            <a:ext cx="4726800" cy="3827900"/>
          </a:xfrm>
          <a:prstGeom prst="rect">
            <a:avLst/>
          </a:prstGeom>
        </p:spPr>
      </p:pic>
    </p:spTree>
    <p:extLst>
      <p:ext uri="{BB962C8B-B14F-4D97-AF65-F5344CB8AC3E}">
        <p14:creationId xmlns:p14="http://schemas.microsoft.com/office/powerpoint/2010/main" val="2315962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Ground Checker</a:t>
            </a:r>
          </a:p>
        </p:txBody>
      </p:sp>
      <p:sp>
        <p:nvSpPr>
          <p:cNvPr id="3" name="Content Placeholder 2"/>
          <p:cNvSpPr>
            <a:spLocks noGrp="1"/>
          </p:cNvSpPr>
          <p:nvPr>
            <p:ph idx="1"/>
          </p:nvPr>
        </p:nvSpPr>
        <p:spPr>
          <a:xfrm>
            <a:off x="732610" y="1274443"/>
            <a:ext cx="3851748" cy="4088389"/>
          </a:xfrm>
        </p:spPr>
        <p:txBody>
          <a:bodyPr/>
          <a:lstStyle/>
          <a:p>
            <a:r>
              <a:rPr lang="en-US" dirty="0"/>
              <a:t>Used to check for correct wiring.</a:t>
            </a:r>
          </a:p>
          <a:p>
            <a:r>
              <a:rPr lang="en-US" dirty="0"/>
              <a:t>Reduces possible ground loops.</a:t>
            </a:r>
          </a:p>
        </p:txBody>
      </p:sp>
      <p:pic>
        <p:nvPicPr>
          <p:cNvPr id="4" name="Picture 3"/>
          <p:cNvPicPr>
            <a:picLocks noChangeAspect="1"/>
          </p:cNvPicPr>
          <p:nvPr/>
        </p:nvPicPr>
        <p:blipFill>
          <a:blip r:embed="rId2"/>
          <a:stretch>
            <a:fillRect/>
          </a:stretch>
        </p:blipFill>
        <p:spPr>
          <a:xfrm>
            <a:off x="4987366" y="1464914"/>
            <a:ext cx="3995996" cy="3995996"/>
          </a:xfrm>
          <a:prstGeom prst="rect">
            <a:avLst/>
          </a:prstGeom>
        </p:spPr>
      </p:pic>
      <p:pic>
        <p:nvPicPr>
          <p:cNvPr id="5" name="Picture 4"/>
          <p:cNvPicPr>
            <a:picLocks noChangeAspect="1"/>
          </p:cNvPicPr>
          <p:nvPr/>
        </p:nvPicPr>
        <p:blipFill>
          <a:blip r:embed="rId3"/>
          <a:stretch>
            <a:fillRect/>
          </a:stretch>
        </p:blipFill>
        <p:spPr>
          <a:xfrm>
            <a:off x="1005016" y="3462912"/>
            <a:ext cx="3023288" cy="2267466"/>
          </a:xfrm>
          <a:prstGeom prst="rect">
            <a:avLst/>
          </a:prstGeom>
        </p:spPr>
      </p:pic>
      <p:sp>
        <p:nvSpPr>
          <p:cNvPr id="6" name="Rectangle 5"/>
          <p:cNvSpPr/>
          <p:nvPr/>
        </p:nvSpPr>
        <p:spPr>
          <a:xfrm>
            <a:off x="1693422" y="4623275"/>
            <a:ext cx="1473481"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NO!</a:t>
            </a:r>
          </a:p>
        </p:txBody>
      </p:sp>
    </p:spTree>
    <p:extLst>
      <p:ext uri="{BB962C8B-B14F-4D97-AF65-F5344CB8AC3E}">
        <p14:creationId xmlns:p14="http://schemas.microsoft.com/office/powerpoint/2010/main" val="2666090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420" y="521831"/>
            <a:ext cx="5977972" cy="3858784"/>
          </a:xfrm>
        </p:spPr>
        <p:txBody>
          <a:bodyPr/>
          <a:lstStyle/>
          <a:p>
            <a:r>
              <a:rPr lang="en-US" dirty="0"/>
              <a:t>Q-Box</a:t>
            </a:r>
          </a:p>
          <a:p>
            <a:pPr lvl="1"/>
            <a:r>
              <a:rPr lang="en-US" dirty="0"/>
              <a:t>Great troubleshooting tools. </a:t>
            </a:r>
          </a:p>
          <a:p>
            <a:pPr lvl="1"/>
            <a:r>
              <a:rPr lang="en-US" dirty="0"/>
              <a:t>Tone generator</a:t>
            </a:r>
          </a:p>
          <a:p>
            <a:pPr lvl="1"/>
            <a:r>
              <a:rPr lang="en-US" dirty="0"/>
              <a:t>Check signals with internal amplified speaker</a:t>
            </a:r>
          </a:p>
          <a:p>
            <a:pPr lvl="1"/>
            <a:r>
              <a:rPr lang="en-US" dirty="0"/>
              <a:t>$159</a:t>
            </a:r>
          </a:p>
        </p:txBody>
      </p:sp>
      <p:pic>
        <p:nvPicPr>
          <p:cNvPr id="4" name="Picture 3"/>
          <p:cNvPicPr>
            <a:picLocks noChangeAspect="1"/>
          </p:cNvPicPr>
          <p:nvPr/>
        </p:nvPicPr>
        <p:blipFill>
          <a:blip r:embed="rId2"/>
          <a:stretch>
            <a:fillRect/>
          </a:stretch>
        </p:blipFill>
        <p:spPr>
          <a:xfrm>
            <a:off x="6528392" y="1533089"/>
            <a:ext cx="4240389" cy="4240389"/>
          </a:xfrm>
          <a:prstGeom prst="rect">
            <a:avLst/>
          </a:prstGeom>
        </p:spPr>
      </p:pic>
    </p:spTree>
    <p:extLst>
      <p:ext uri="{BB962C8B-B14F-4D97-AF65-F5344CB8AC3E}">
        <p14:creationId xmlns:p14="http://schemas.microsoft.com/office/powerpoint/2010/main" val="284956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Suggested App</a:t>
            </a:r>
          </a:p>
        </p:txBody>
      </p:sp>
      <p:sp>
        <p:nvSpPr>
          <p:cNvPr id="3" name="Content Placeholder 2"/>
          <p:cNvSpPr>
            <a:spLocks noGrp="1"/>
          </p:cNvSpPr>
          <p:nvPr>
            <p:ph idx="1"/>
          </p:nvPr>
        </p:nvSpPr>
        <p:spPr>
          <a:xfrm>
            <a:off x="773703" y="1595718"/>
            <a:ext cx="5712158" cy="4195481"/>
          </a:xfrm>
        </p:spPr>
        <p:txBody>
          <a:bodyPr/>
          <a:lstStyle/>
          <a:p>
            <a:r>
              <a:rPr lang="en-US" dirty="0"/>
              <a:t>RTA Lite – free from the apple store</a:t>
            </a:r>
          </a:p>
          <a:p>
            <a:pPr lvl="1"/>
            <a:r>
              <a:rPr lang="en-US" dirty="0"/>
              <a:t>Use to find trouble frequencies / feedback</a:t>
            </a:r>
          </a:p>
          <a:p>
            <a:pPr lvl="1"/>
            <a:r>
              <a:rPr lang="en-US" dirty="0"/>
              <a:t>Training aid</a:t>
            </a:r>
          </a:p>
        </p:txBody>
      </p:sp>
      <p:pic>
        <p:nvPicPr>
          <p:cNvPr id="4" name="Picture 3"/>
          <p:cNvPicPr>
            <a:picLocks noChangeAspect="1"/>
          </p:cNvPicPr>
          <p:nvPr/>
        </p:nvPicPr>
        <p:blipFill>
          <a:blip r:embed="rId2"/>
          <a:stretch>
            <a:fillRect/>
          </a:stretch>
        </p:blipFill>
        <p:spPr>
          <a:xfrm>
            <a:off x="7434910" y="3288934"/>
            <a:ext cx="1666875" cy="1666875"/>
          </a:xfrm>
          <a:prstGeom prst="rect">
            <a:avLst/>
          </a:prstGeom>
        </p:spPr>
      </p:pic>
      <p:pic>
        <p:nvPicPr>
          <p:cNvPr id="5" name="Picture 4"/>
          <p:cNvPicPr>
            <a:picLocks noChangeAspect="1"/>
          </p:cNvPicPr>
          <p:nvPr/>
        </p:nvPicPr>
        <p:blipFill>
          <a:blip r:embed="rId3"/>
          <a:stretch>
            <a:fillRect/>
          </a:stretch>
        </p:blipFill>
        <p:spPr>
          <a:xfrm>
            <a:off x="932678" y="2897525"/>
            <a:ext cx="5382228" cy="3022328"/>
          </a:xfrm>
          <a:prstGeom prst="rect">
            <a:avLst/>
          </a:prstGeom>
        </p:spPr>
      </p:pic>
    </p:spTree>
    <p:extLst>
      <p:ext uri="{BB962C8B-B14F-4D97-AF65-F5344CB8AC3E}">
        <p14:creationId xmlns:p14="http://schemas.microsoft.com/office/powerpoint/2010/main" val="2541720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2" y="1032192"/>
            <a:ext cx="8946541" cy="2115045"/>
          </a:xfrm>
        </p:spPr>
        <p:txBody>
          <a:bodyPr/>
          <a:lstStyle/>
          <a:p>
            <a:r>
              <a:rPr lang="en-US" dirty="0"/>
              <a:t>Q-Tip and Peroxide</a:t>
            </a:r>
          </a:p>
          <a:p>
            <a:pPr lvl="1"/>
            <a:r>
              <a:rPr lang="en-US" dirty="0"/>
              <a:t>Clean ears are your best friend</a:t>
            </a:r>
          </a:p>
          <a:p>
            <a:pPr lvl="1"/>
            <a:r>
              <a:rPr lang="en-US" dirty="0"/>
              <a:t>This is greatly overlooked</a:t>
            </a:r>
          </a:p>
          <a:p>
            <a:pPr lvl="1"/>
            <a:r>
              <a:rPr lang="en-US" dirty="0"/>
              <a:t>The ear is a diaphragm</a:t>
            </a:r>
          </a:p>
          <a:p>
            <a:pPr lvl="2"/>
            <a:r>
              <a:rPr lang="en-US" dirty="0"/>
              <a:t>Would you allow a glob of peanut butter to be on your microphone?</a:t>
            </a:r>
          </a:p>
          <a:p>
            <a:pPr marL="914400" lvl="2" indent="0">
              <a:buNone/>
            </a:pPr>
            <a:endParaRPr lang="en-US" dirty="0"/>
          </a:p>
        </p:txBody>
      </p:sp>
      <p:pic>
        <p:nvPicPr>
          <p:cNvPr id="4" name="Picture 3"/>
          <p:cNvPicPr>
            <a:picLocks noChangeAspect="1"/>
          </p:cNvPicPr>
          <p:nvPr/>
        </p:nvPicPr>
        <p:blipFill>
          <a:blip r:embed="rId2"/>
          <a:stretch>
            <a:fillRect/>
          </a:stretch>
        </p:blipFill>
        <p:spPr>
          <a:xfrm>
            <a:off x="6039171" y="399648"/>
            <a:ext cx="3466336" cy="2186963"/>
          </a:xfrm>
          <a:prstGeom prst="rect">
            <a:avLst/>
          </a:prstGeom>
        </p:spPr>
      </p:pic>
      <p:pic>
        <p:nvPicPr>
          <p:cNvPr id="5" name="Picture 4"/>
          <p:cNvPicPr>
            <a:picLocks noChangeAspect="1"/>
          </p:cNvPicPr>
          <p:nvPr/>
        </p:nvPicPr>
        <p:blipFill>
          <a:blip r:embed="rId3"/>
          <a:stretch>
            <a:fillRect/>
          </a:stretch>
        </p:blipFill>
        <p:spPr>
          <a:xfrm>
            <a:off x="3459649" y="3219155"/>
            <a:ext cx="5159044" cy="3128482"/>
          </a:xfrm>
          <a:prstGeom prst="rect">
            <a:avLst/>
          </a:prstGeom>
        </p:spPr>
      </p:pic>
    </p:spTree>
    <p:extLst>
      <p:ext uri="{BB962C8B-B14F-4D97-AF65-F5344CB8AC3E}">
        <p14:creationId xmlns:p14="http://schemas.microsoft.com/office/powerpoint/2010/main" val="2590128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for the Technical Stuff!!</a:t>
            </a:r>
          </a:p>
        </p:txBody>
      </p:sp>
      <p:sp>
        <p:nvSpPr>
          <p:cNvPr id="3" name="Content Placeholder 2"/>
          <p:cNvSpPr>
            <a:spLocks noGrp="1"/>
          </p:cNvSpPr>
          <p:nvPr>
            <p:ph idx="1"/>
          </p:nvPr>
        </p:nvSpPr>
        <p:spPr>
          <a:xfrm>
            <a:off x="784336" y="1489393"/>
            <a:ext cx="2394799" cy="4762551"/>
          </a:xfrm>
        </p:spPr>
        <p:txBody>
          <a:bodyPr>
            <a:normAutofit/>
          </a:bodyPr>
          <a:lstStyle/>
          <a:p>
            <a:r>
              <a:rPr lang="en-US" dirty="0"/>
              <a:t>Signal Path</a:t>
            </a:r>
          </a:p>
          <a:p>
            <a:pPr lvl="1"/>
            <a:r>
              <a:rPr lang="en-US" dirty="0"/>
              <a:t>Source</a:t>
            </a:r>
          </a:p>
          <a:p>
            <a:pPr lvl="1"/>
            <a:r>
              <a:rPr lang="en-US" dirty="0"/>
              <a:t>Preamp</a:t>
            </a:r>
          </a:p>
          <a:p>
            <a:pPr lvl="1"/>
            <a:r>
              <a:rPr lang="en-US" dirty="0"/>
              <a:t>Insert	</a:t>
            </a:r>
          </a:p>
          <a:p>
            <a:pPr lvl="1"/>
            <a:r>
              <a:rPr lang="en-US" dirty="0"/>
              <a:t>Direct Out</a:t>
            </a:r>
          </a:p>
          <a:p>
            <a:pPr lvl="1"/>
            <a:r>
              <a:rPr lang="en-US" dirty="0"/>
              <a:t>Aux Sends</a:t>
            </a:r>
          </a:p>
          <a:p>
            <a:pPr lvl="1"/>
            <a:r>
              <a:rPr lang="en-US" dirty="0"/>
              <a:t>Equalizer	</a:t>
            </a:r>
          </a:p>
          <a:p>
            <a:pPr lvl="1"/>
            <a:r>
              <a:rPr lang="en-US" dirty="0"/>
              <a:t>Channel Fader</a:t>
            </a:r>
          </a:p>
          <a:p>
            <a:pPr lvl="1"/>
            <a:r>
              <a:rPr lang="en-US" dirty="0"/>
              <a:t>Main Fader</a:t>
            </a:r>
          </a:p>
          <a:p>
            <a:pPr lvl="1"/>
            <a:r>
              <a:rPr lang="en-US" dirty="0"/>
              <a:t>Metering</a:t>
            </a:r>
          </a:p>
        </p:txBody>
      </p:sp>
      <p:pic>
        <p:nvPicPr>
          <p:cNvPr id="4" name="Picture 3"/>
          <p:cNvPicPr>
            <a:picLocks noChangeAspect="1"/>
          </p:cNvPicPr>
          <p:nvPr/>
        </p:nvPicPr>
        <p:blipFill>
          <a:blip r:embed="rId2"/>
          <a:stretch>
            <a:fillRect/>
          </a:stretch>
        </p:blipFill>
        <p:spPr>
          <a:xfrm>
            <a:off x="3030279" y="1616775"/>
            <a:ext cx="8358808" cy="4507786"/>
          </a:xfrm>
          <a:prstGeom prst="rect">
            <a:avLst/>
          </a:prstGeom>
        </p:spPr>
      </p:pic>
    </p:spTree>
    <p:extLst>
      <p:ext uri="{BB962C8B-B14F-4D97-AF65-F5344CB8AC3E}">
        <p14:creationId xmlns:p14="http://schemas.microsoft.com/office/powerpoint/2010/main" val="1665561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a:t>
            </a:r>
          </a:p>
        </p:txBody>
      </p:sp>
      <p:sp>
        <p:nvSpPr>
          <p:cNvPr id="3" name="Content Placeholder 2"/>
          <p:cNvSpPr>
            <a:spLocks noGrp="1"/>
          </p:cNvSpPr>
          <p:nvPr>
            <p:ph idx="1"/>
          </p:nvPr>
        </p:nvSpPr>
        <p:spPr>
          <a:xfrm>
            <a:off x="784335" y="1393700"/>
            <a:ext cx="8946541" cy="4195481"/>
          </a:xfrm>
        </p:spPr>
        <p:txBody>
          <a:bodyPr/>
          <a:lstStyle/>
          <a:p>
            <a:r>
              <a:rPr lang="en-US" dirty="0"/>
              <a:t>The source is anything generating signal to your mixer.</a:t>
            </a:r>
          </a:p>
          <a:p>
            <a:pPr lvl="1"/>
            <a:r>
              <a:rPr lang="en-US" dirty="0"/>
              <a:t>Vocal Mic</a:t>
            </a:r>
          </a:p>
          <a:p>
            <a:pPr lvl="1"/>
            <a:r>
              <a:rPr lang="en-US" dirty="0"/>
              <a:t>Guitar Amp</a:t>
            </a:r>
          </a:p>
          <a:p>
            <a:pPr lvl="1"/>
            <a:r>
              <a:rPr lang="en-US" dirty="0"/>
              <a:t>Keyboard</a:t>
            </a:r>
          </a:p>
          <a:p>
            <a:pPr lvl="1"/>
            <a:r>
              <a:rPr lang="en-US" dirty="0"/>
              <a:t>Instrument Direct Box</a:t>
            </a:r>
          </a:p>
          <a:p>
            <a:pPr lvl="1"/>
            <a:r>
              <a:rPr lang="en-US" dirty="0"/>
              <a:t>CD Player</a:t>
            </a:r>
          </a:p>
          <a:p>
            <a:pPr lvl="1"/>
            <a:r>
              <a:rPr lang="en-US" dirty="0"/>
              <a:t>Computer</a:t>
            </a:r>
          </a:p>
        </p:txBody>
      </p:sp>
    </p:spTree>
    <p:extLst>
      <p:ext uri="{BB962C8B-B14F-4D97-AF65-F5344CB8AC3E}">
        <p14:creationId xmlns:p14="http://schemas.microsoft.com/office/powerpoint/2010/main" val="122564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1451" y="132523"/>
            <a:ext cx="9921427" cy="6597748"/>
          </a:xfrm>
          <a:prstGeom prst="rect">
            <a:avLst/>
          </a:prstGeom>
          <a:effectLst>
            <a:outerShdw blurRad="50800" dist="50800" dir="5400000" algn="ctr" rotWithShape="0">
              <a:srgbClr val="000000">
                <a:alpha val="72000"/>
              </a:srgbClr>
            </a:outerShdw>
          </a:effectLst>
        </p:spPr>
      </p:pic>
      <p:sp>
        <p:nvSpPr>
          <p:cNvPr id="2" name="Title 1"/>
          <p:cNvSpPr>
            <a:spLocks noGrp="1"/>
          </p:cNvSpPr>
          <p:nvPr>
            <p:ph type="title"/>
          </p:nvPr>
        </p:nvSpPr>
        <p:spPr>
          <a:xfrm>
            <a:off x="646112" y="452718"/>
            <a:ext cx="6298028" cy="1400530"/>
          </a:xfrm>
        </p:spPr>
        <p:txBody>
          <a:bodyPr/>
          <a:lstStyle/>
          <a:p>
            <a:r>
              <a:rPr lang="en-US" dirty="0"/>
              <a:t>What will we discuss?</a:t>
            </a:r>
          </a:p>
        </p:txBody>
      </p:sp>
      <p:sp>
        <p:nvSpPr>
          <p:cNvPr id="3" name="Content Placeholder 2"/>
          <p:cNvSpPr>
            <a:spLocks noGrp="1"/>
          </p:cNvSpPr>
          <p:nvPr>
            <p:ph idx="1"/>
          </p:nvPr>
        </p:nvSpPr>
        <p:spPr/>
        <p:txBody>
          <a:bodyPr/>
          <a:lstStyle/>
          <a:p>
            <a:r>
              <a:rPr lang="en-US" dirty="0"/>
              <a:t>* </a:t>
            </a:r>
            <a:r>
              <a:rPr lang="en-US" b="1" dirty="0"/>
              <a:t>Why are you an Audio Engineer?</a:t>
            </a:r>
          </a:p>
          <a:p>
            <a:r>
              <a:rPr lang="en-US" b="1" dirty="0"/>
              <a:t>* Typical tools of the Trade </a:t>
            </a:r>
          </a:p>
          <a:p>
            <a:r>
              <a:rPr lang="en-US" b="1" dirty="0"/>
              <a:t>* How Sound Works</a:t>
            </a:r>
          </a:p>
          <a:p>
            <a:r>
              <a:rPr lang="en-US" b="1" dirty="0"/>
              <a:t>* Volume – What is it</a:t>
            </a:r>
          </a:p>
          <a:p>
            <a:r>
              <a:rPr lang="en-US" b="1" dirty="0"/>
              <a:t>* Microphone Types and their use</a:t>
            </a:r>
          </a:p>
          <a:p>
            <a:r>
              <a:rPr lang="en-US" b="1" dirty="0"/>
              <a:t>* Gain – Why it’s the most important thing to know.</a:t>
            </a:r>
          </a:p>
          <a:p>
            <a:r>
              <a:rPr lang="en-US" b="1" dirty="0"/>
              <a:t>* The channel strip explained. Simplest to the Most Complex</a:t>
            </a:r>
          </a:p>
          <a:p>
            <a:r>
              <a:rPr lang="en-US" b="1" dirty="0"/>
              <a:t>* Monitoring  - In your Ear or on the Floor</a:t>
            </a:r>
          </a:p>
          <a:p>
            <a:r>
              <a:rPr lang="en-US" b="1" dirty="0"/>
              <a:t>* Mixing Techniques</a:t>
            </a:r>
          </a:p>
        </p:txBody>
      </p:sp>
    </p:spTree>
    <p:extLst>
      <p:ext uri="{BB962C8B-B14F-4D97-AF65-F5344CB8AC3E}">
        <p14:creationId xmlns:p14="http://schemas.microsoft.com/office/powerpoint/2010/main" val="1603841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38" y="271964"/>
            <a:ext cx="7217670" cy="1400530"/>
          </a:xfrm>
        </p:spPr>
        <p:txBody>
          <a:bodyPr/>
          <a:lstStyle/>
          <a:p>
            <a:r>
              <a:rPr lang="en-US" dirty="0"/>
              <a:t>Gain / Discreet Preamp</a:t>
            </a:r>
          </a:p>
        </p:txBody>
      </p:sp>
      <p:sp>
        <p:nvSpPr>
          <p:cNvPr id="3" name="Content Placeholder 2"/>
          <p:cNvSpPr>
            <a:spLocks noGrp="1"/>
          </p:cNvSpPr>
          <p:nvPr>
            <p:ph idx="1"/>
          </p:nvPr>
        </p:nvSpPr>
        <p:spPr>
          <a:xfrm>
            <a:off x="412196" y="1152983"/>
            <a:ext cx="7190084" cy="5226552"/>
          </a:xfrm>
        </p:spPr>
        <p:txBody>
          <a:bodyPr/>
          <a:lstStyle/>
          <a:p>
            <a:r>
              <a:rPr lang="en-US" dirty="0"/>
              <a:t>Some common levels you'll see:</a:t>
            </a:r>
          </a:p>
          <a:p>
            <a:r>
              <a:rPr lang="en-US" dirty="0"/>
              <a:t>+4 </a:t>
            </a:r>
            <a:r>
              <a:rPr lang="en-US" dirty="0" err="1"/>
              <a:t>dBu</a:t>
            </a:r>
            <a:r>
              <a:rPr lang="en-US" dirty="0"/>
              <a:t> is "professional" line level, common in modern pro recording gear.</a:t>
            </a:r>
          </a:p>
          <a:p>
            <a:r>
              <a:rPr lang="en-US" dirty="0"/>
              <a:t>0 </a:t>
            </a:r>
            <a:r>
              <a:rPr lang="en-US" dirty="0" err="1"/>
              <a:t>dBv</a:t>
            </a:r>
            <a:r>
              <a:rPr lang="en-US" dirty="0"/>
              <a:t> is an average line level, typical output from rackmount guitar/bass preamps.</a:t>
            </a:r>
          </a:p>
          <a:p>
            <a:r>
              <a:rPr lang="en-US" dirty="0"/>
              <a:t>-10 </a:t>
            </a:r>
            <a:r>
              <a:rPr lang="en-US" dirty="0" err="1"/>
              <a:t>dBv</a:t>
            </a:r>
            <a:r>
              <a:rPr lang="en-US" dirty="0"/>
              <a:t> is "consumer" line level, common with older gear.</a:t>
            </a:r>
          </a:p>
          <a:p>
            <a:r>
              <a:rPr lang="en-US" dirty="0"/>
              <a:t>-20 </a:t>
            </a:r>
            <a:r>
              <a:rPr lang="en-US" dirty="0" err="1"/>
              <a:t>dBu</a:t>
            </a:r>
            <a:r>
              <a:rPr lang="en-US" dirty="0"/>
              <a:t> is roughly </a:t>
            </a:r>
            <a:r>
              <a:rPr lang="en-US" i="1" dirty="0"/>
              <a:t>in the neighborhood</a:t>
            </a:r>
            <a:r>
              <a:rPr lang="en-US" dirty="0"/>
              <a:t> of a typical instrument's output.</a:t>
            </a:r>
          </a:p>
          <a:p>
            <a:r>
              <a:rPr lang="en-US" dirty="0"/>
              <a:t>-30 </a:t>
            </a:r>
            <a:r>
              <a:rPr lang="en-US" dirty="0" err="1"/>
              <a:t>dBu</a:t>
            </a:r>
            <a:r>
              <a:rPr lang="en-US" dirty="0"/>
              <a:t> is again </a:t>
            </a:r>
            <a:r>
              <a:rPr lang="en-US" i="1" dirty="0"/>
              <a:t>in the neighborhood</a:t>
            </a:r>
            <a:r>
              <a:rPr lang="en-US" dirty="0"/>
              <a:t> of a typical microphone or DI box's output</a:t>
            </a:r>
          </a:p>
          <a:p>
            <a:endParaRPr lang="en-US" dirty="0"/>
          </a:p>
          <a:p>
            <a:pPr marL="0" indent="0">
              <a:buNone/>
            </a:pPr>
            <a:r>
              <a:rPr lang="en-US" dirty="0"/>
              <a:t>Hint: Use the “Solo” or “PFL” button to monitor input gain</a:t>
            </a:r>
          </a:p>
        </p:txBody>
      </p:sp>
      <p:pic>
        <p:nvPicPr>
          <p:cNvPr id="4" name="Picture 3"/>
          <p:cNvPicPr>
            <a:picLocks noChangeAspect="1"/>
          </p:cNvPicPr>
          <p:nvPr/>
        </p:nvPicPr>
        <p:blipFill rotWithShape="1">
          <a:blip r:embed="rId2"/>
          <a:srcRect l="3925" t="-358" r="73436" b="1"/>
          <a:stretch/>
        </p:blipFill>
        <p:spPr>
          <a:xfrm>
            <a:off x="8062545" y="133742"/>
            <a:ext cx="1988289" cy="6617651"/>
          </a:xfrm>
          <a:prstGeom prst="rect">
            <a:avLst/>
          </a:prstGeom>
        </p:spPr>
      </p:pic>
    </p:spTree>
    <p:extLst>
      <p:ext uri="{BB962C8B-B14F-4D97-AF65-F5344CB8AC3E}">
        <p14:creationId xmlns:p14="http://schemas.microsoft.com/office/powerpoint/2010/main" val="2387739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70404" y="356286"/>
            <a:ext cx="2075999" cy="2767998"/>
          </a:xfrm>
          <a:prstGeom prst="rect">
            <a:avLst/>
          </a:prstGeom>
        </p:spPr>
      </p:pic>
      <p:pic>
        <p:nvPicPr>
          <p:cNvPr id="5" name="Content Placeholder 4"/>
          <p:cNvPicPr>
            <a:picLocks noGrp="1" noChangeAspect="1"/>
          </p:cNvPicPr>
          <p:nvPr>
            <p:ph idx="1"/>
          </p:nvPr>
        </p:nvPicPr>
        <p:blipFill>
          <a:blip r:embed="rId3"/>
          <a:stretch>
            <a:fillRect/>
          </a:stretch>
        </p:blipFill>
        <p:spPr>
          <a:xfrm>
            <a:off x="7179275" y="2246953"/>
            <a:ext cx="3336164" cy="2224109"/>
          </a:xfrm>
        </p:spPr>
      </p:pic>
      <p:sp>
        <p:nvSpPr>
          <p:cNvPr id="9" name="TextBox 8"/>
          <p:cNvSpPr txBox="1"/>
          <p:nvPr/>
        </p:nvSpPr>
        <p:spPr>
          <a:xfrm>
            <a:off x="222422" y="356286"/>
            <a:ext cx="5301048" cy="2862322"/>
          </a:xfrm>
          <a:prstGeom prst="rect">
            <a:avLst/>
          </a:prstGeom>
          <a:noFill/>
        </p:spPr>
        <p:txBody>
          <a:bodyPr wrap="square" rtlCol="0">
            <a:spAutoFit/>
          </a:bodyPr>
          <a:lstStyle/>
          <a:p>
            <a:r>
              <a:rPr lang="en-US" dirty="0"/>
              <a:t>Signal is controlled by the Gain (preamp) potentiometer (knob) on most consoles.</a:t>
            </a:r>
          </a:p>
          <a:p>
            <a:endParaRPr lang="en-US" dirty="0"/>
          </a:p>
          <a:p>
            <a:r>
              <a:rPr lang="en-US" dirty="0"/>
              <a:t>To monitor the amount of signal coming into a channel use the meters on the console. To view the input gain on any channel you can press the solo or PFL button. You will then see the channel input gain on the main meter. Set the peak gain to 1 to 2 </a:t>
            </a:r>
            <a:r>
              <a:rPr lang="en-US" dirty="0" err="1"/>
              <a:t>db</a:t>
            </a:r>
            <a:r>
              <a:rPr lang="en-US" dirty="0"/>
              <a:t> above unity or 0.</a:t>
            </a:r>
          </a:p>
        </p:txBody>
      </p:sp>
      <p:pic>
        <p:nvPicPr>
          <p:cNvPr id="10" name="Picture 9"/>
          <p:cNvPicPr>
            <a:picLocks noChangeAspect="1"/>
          </p:cNvPicPr>
          <p:nvPr/>
        </p:nvPicPr>
        <p:blipFill>
          <a:blip r:embed="rId4"/>
          <a:stretch>
            <a:fillRect/>
          </a:stretch>
        </p:blipFill>
        <p:spPr>
          <a:xfrm>
            <a:off x="222422" y="4065888"/>
            <a:ext cx="2360140" cy="2523534"/>
          </a:xfrm>
          <a:prstGeom prst="rect">
            <a:avLst/>
          </a:prstGeom>
        </p:spPr>
      </p:pic>
      <p:sp>
        <p:nvSpPr>
          <p:cNvPr id="11" name="TextBox 10"/>
          <p:cNvSpPr txBox="1"/>
          <p:nvPr/>
        </p:nvSpPr>
        <p:spPr>
          <a:xfrm>
            <a:off x="7864915" y="4471062"/>
            <a:ext cx="2650524" cy="646331"/>
          </a:xfrm>
          <a:prstGeom prst="rect">
            <a:avLst/>
          </a:prstGeom>
          <a:noFill/>
        </p:spPr>
        <p:txBody>
          <a:bodyPr wrap="square" rtlCol="0">
            <a:spAutoFit/>
          </a:bodyPr>
          <a:lstStyle/>
          <a:p>
            <a:r>
              <a:rPr lang="en-US" b="1" dirty="0">
                <a:ln w="9525">
                  <a:solidFill>
                    <a:schemeClr val="bg1"/>
                  </a:solidFill>
                  <a:prstDash val="solid"/>
                </a:ln>
                <a:effectLst>
                  <a:outerShdw blurRad="12700" dist="38100" dir="2700000" algn="tl" rotWithShape="0">
                    <a:schemeClr val="bg1">
                      <a:lumMod val="50000"/>
                    </a:schemeClr>
                  </a:outerShdw>
                </a:effectLst>
              </a:rPr>
              <a:t>Signal out of Control</a:t>
            </a:r>
          </a:p>
          <a:p>
            <a:endParaRPr lang="en-US" dirty="0"/>
          </a:p>
        </p:txBody>
      </p:sp>
      <p:sp>
        <p:nvSpPr>
          <p:cNvPr id="2" name="Rectangle 1"/>
          <p:cNvSpPr/>
          <p:nvPr/>
        </p:nvSpPr>
        <p:spPr>
          <a:xfrm>
            <a:off x="6060413" y="723627"/>
            <a:ext cx="6241017" cy="461665"/>
          </a:xfrm>
          <a:prstGeom prst="rect">
            <a:avLst/>
          </a:prstGeom>
          <a:noFill/>
        </p:spPr>
        <p:txBody>
          <a:bodyPr wrap="squar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Signal in control</a:t>
            </a:r>
            <a:endPar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2" name="TextBox 11"/>
          <p:cNvSpPr txBox="1"/>
          <p:nvPr/>
        </p:nvSpPr>
        <p:spPr>
          <a:xfrm>
            <a:off x="3456802" y="4932558"/>
            <a:ext cx="4133335" cy="1200329"/>
          </a:xfrm>
          <a:prstGeom prst="rect">
            <a:avLst/>
          </a:prstGeom>
          <a:noFill/>
        </p:spPr>
        <p:txBody>
          <a:bodyPr wrap="square" rtlCol="0">
            <a:spAutoFit/>
          </a:bodyPr>
          <a:lstStyle/>
          <a:p>
            <a:r>
              <a:rPr lang="en-US" dirty="0"/>
              <a:t>Noise – Unwanted sound in your system due to bleed from other instruments or excessive gain on a channel.</a:t>
            </a:r>
          </a:p>
        </p:txBody>
      </p:sp>
    </p:spTree>
    <p:extLst>
      <p:ext uri="{BB962C8B-B14F-4D97-AF65-F5344CB8AC3E}">
        <p14:creationId xmlns:p14="http://schemas.microsoft.com/office/powerpoint/2010/main" val="1259260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77442" y="1433383"/>
            <a:ext cx="10730260" cy="4523218"/>
          </a:xfrm>
        </p:spPr>
      </p:pic>
    </p:spTree>
    <p:extLst>
      <p:ext uri="{BB962C8B-B14F-4D97-AF65-F5344CB8AC3E}">
        <p14:creationId xmlns:p14="http://schemas.microsoft.com/office/powerpoint/2010/main" val="2937750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Distortion (Clipping)</a:t>
            </a:r>
          </a:p>
        </p:txBody>
      </p:sp>
      <p:sp>
        <p:nvSpPr>
          <p:cNvPr id="3" name="Content Placeholder 2"/>
          <p:cNvSpPr>
            <a:spLocks noGrp="1"/>
          </p:cNvSpPr>
          <p:nvPr>
            <p:ph idx="1"/>
          </p:nvPr>
        </p:nvSpPr>
        <p:spPr>
          <a:xfrm>
            <a:off x="790832" y="1433384"/>
            <a:ext cx="9259021" cy="4815015"/>
          </a:xfrm>
        </p:spPr>
        <p:txBody>
          <a:bodyPr/>
          <a:lstStyle/>
          <a:p>
            <a:r>
              <a:rPr lang="en-US" dirty="0"/>
              <a:t>Distortion occurs when signal overloads any given gain stage. </a:t>
            </a:r>
          </a:p>
          <a:p>
            <a:r>
              <a:rPr lang="en-US" dirty="0"/>
              <a:t>As peaks exceed the capacity of a gain stage, the tops of the waveforms are clipped off, leading to distortion in the signal.</a:t>
            </a:r>
          </a:p>
          <a:p>
            <a:r>
              <a:rPr lang="en-US" dirty="0"/>
              <a:t> Unexpected peaks are the primary cause of clipping in the preamp, but distortion is also common in intermediary gain stages, such as the EQ or dynamics processing. </a:t>
            </a:r>
          </a:p>
          <a:p>
            <a:r>
              <a:rPr lang="en-US" dirty="0"/>
              <a:t>The only way to avoid distortion is to prevent the signal from overloading gain stages.</a:t>
            </a:r>
          </a:p>
          <a:p>
            <a:r>
              <a:rPr lang="en-US" dirty="0"/>
              <a:t>Most consoles provide a Pad button. This applies a -20db reduction in gain to accept signals hotter than the console can accept before clipping. Using the Pad or -20 feature should be your last resort for achieving optimum gain. Reduce your source signal if possible.</a:t>
            </a:r>
          </a:p>
        </p:txBody>
      </p:sp>
    </p:spTree>
    <p:extLst>
      <p:ext uri="{BB962C8B-B14F-4D97-AF65-F5344CB8AC3E}">
        <p14:creationId xmlns:p14="http://schemas.microsoft.com/office/powerpoint/2010/main" val="105723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Signal to Noise Ratio</a:t>
            </a:r>
            <a:br>
              <a:rPr lang="en-US" sz="3200" dirty="0"/>
            </a:br>
            <a:r>
              <a:rPr lang="en-US" sz="3200" dirty="0"/>
              <a:t>Headroom</a:t>
            </a:r>
            <a:br>
              <a:rPr lang="en-US" sz="3200" dirty="0"/>
            </a:br>
            <a:r>
              <a:rPr lang="en-US" sz="3200" dirty="0"/>
              <a:t>Unity Gain</a:t>
            </a:r>
          </a:p>
        </p:txBody>
      </p:sp>
      <p:sp>
        <p:nvSpPr>
          <p:cNvPr id="3" name="Content Placeholder 2"/>
          <p:cNvSpPr>
            <a:spLocks noGrp="1"/>
          </p:cNvSpPr>
          <p:nvPr>
            <p:ph idx="1"/>
          </p:nvPr>
        </p:nvSpPr>
        <p:spPr>
          <a:xfrm>
            <a:off x="646111" y="2262983"/>
            <a:ext cx="8946541" cy="4195481"/>
          </a:xfrm>
        </p:spPr>
        <p:txBody>
          <a:bodyPr>
            <a:normAutofit lnSpcReduction="10000"/>
          </a:bodyPr>
          <a:lstStyle/>
          <a:p>
            <a:r>
              <a:rPr lang="en-US" dirty="0"/>
              <a:t>The signal-to-noise ratio (S/N) is the proportional amount of dB between the nominal operation level and the noise floor. The higher the S/N, the lower and less noticeable the noise is.</a:t>
            </a:r>
          </a:p>
          <a:p>
            <a:r>
              <a:rPr lang="en-US" dirty="0"/>
              <a:t>Headroom is the difference between the nominal operating level and clipping. While less headroom means greater overall signal loudness, more headroom means sudden peaks are less likely to cause distortion. Proper gain staging provides the perfect balance between loudness and headroom.</a:t>
            </a:r>
          </a:p>
          <a:p>
            <a:r>
              <a:rPr lang="en-US" dirty="0"/>
              <a:t>Often indicated by a U, unity gain is when a gain stage in a piece of equipment (e.g., a channel fader on a mixer or an output volume knob on a compressor) neither boosts nor cuts the incoming signal. In other words, by achieving unity gain, you affect the signal as little as possible</a:t>
            </a:r>
          </a:p>
        </p:txBody>
      </p:sp>
    </p:spTree>
    <p:extLst>
      <p:ext uri="{BB962C8B-B14F-4D97-AF65-F5344CB8AC3E}">
        <p14:creationId xmlns:p14="http://schemas.microsoft.com/office/powerpoint/2010/main" val="381377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a:t>
            </a:r>
          </a:p>
        </p:txBody>
      </p:sp>
      <p:pic>
        <p:nvPicPr>
          <p:cNvPr id="5" name="Picture 4"/>
          <p:cNvPicPr>
            <a:picLocks noChangeAspect="1"/>
          </p:cNvPicPr>
          <p:nvPr/>
        </p:nvPicPr>
        <p:blipFill>
          <a:blip r:embed="rId2"/>
          <a:stretch>
            <a:fillRect/>
          </a:stretch>
        </p:blipFill>
        <p:spPr>
          <a:xfrm>
            <a:off x="6226975" y="1312669"/>
            <a:ext cx="5499072" cy="4124304"/>
          </a:xfrm>
          <a:prstGeom prst="rect">
            <a:avLst/>
          </a:prstGeom>
        </p:spPr>
      </p:pic>
      <p:pic>
        <p:nvPicPr>
          <p:cNvPr id="4" name="Content Placeholder 3"/>
          <p:cNvPicPr>
            <a:picLocks noGrp="1" noChangeAspect="1"/>
          </p:cNvPicPr>
          <p:nvPr>
            <p:ph idx="1"/>
          </p:nvPr>
        </p:nvPicPr>
        <p:blipFill>
          <a:blip r:embed="rId3"/>
          <a:stretch>
            <a:fillRect/>
          </a:stretch>
        </p:blipFill>
        <p:spPr>
          <a:xfrm>
            <a:off x="390051" y="2557227"/>
            <a:ext cx="6319668" cy="4098946"/>
          </a:xfrm>
        </p:spPr>
      </p:pic>
    </p:spTree>
    <p:extLst>
      <p:ext uri="{BB962C8B-B14F-4D97-AF65-F5344CB8AC3E}">
        <p14:creationId xmlns:p14="http://schemas.microsoft.com/office/powerpoint/2010/main" val="644848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out</a:t>
            </a:r>
          </a:p>
        </p:txBody>
      </p:sp>
      <p:sp>
        <p:nvSpPr>
          <p:cNvPr id="3" name="Content Placeholder 2"/>
          <p:cNvSpPr>
            <a:spLocks noGrp="1"/>
          </p:cNvSpPr>
          <p:nvPr>
            <p:ph idx="1"/>
          </p:nvPr>
        </p:nvSpPr>
        <p:spPr>
          <a:xfrm>
            <a:off x="778476" y="2052918"/>
            <a:ext cx="9271377" cy="4298455"/>
          </a:xfrm>
        </p:spPr>
        <p:txBody>
          <a:bodyPr/>
          <a:lstStyle/>
          <a:p>
            <a:r>
              <a:rPr lang="en-US" dirty="0"/>
              <a:t>The direct out output on some consoles is designed to send signal from individual channels to another recording or processing device.</a:t>
            </a:r>
          </a:p>
          <a:p>
            <a:r>
              <a:rPr lang="en-US" dirty="0"/>
              <a:t>This signal can either be post or pre (I’ll explain that later) and if pre is usually only affected by the gain on a channel.</a:t>
            </a:r>
          </a:p>
          <a:p>
            <a:r>
              <a:rPr lang="en-US" dirty="0"/>
              <a:t>Extremely useful for recording from  the console to a CD player or multi track recorded.</a:t>
            </a:r>
          </a:p>
        </p:txBody>
      </p:sp>
    </p:spTree>
    <p:extLst>
      <p:ext uri="{BB962C8B-B14F-4D97-AF65-F5344CB8AC3E}">
        <p14:creationId xmlns:p14="http://schemas.microsoft.com/office/powerpoint/2010/main" val="3552938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Aux sends</a:t>
            </a:r>
          </a:p>
        </p:txBody>
      </p:sp>
      <p:sp>
        <p:nvSpPr>
          <p:cNvPr id="3" name="Content Placeholder 2"/>
          <p:cNvSpPr>
            <a:spLocks noGrp="1"/>
          </p:cNvSpPr>
          <p:nvPr>
            <p:ph idx="1"/>
          </p:nvPr>
        </p:nvSpPr>
        <p:spPr>
          <a:xfrm>
            <a:off x="766120" y="1383958"/>
            <a:ext cx="9283734" cy="4864442"/>
          </a:xfrm>
        </p:spPr>
        <p:txBody>
          <a:bodyPr/>
          <a:lstStyle/>
          <a:p>
            <a:r>
              <a:rPr lang="en-US" dirty="0"/>
              <a:t>Commonly know as a “monitor send”</a:t>
            </a:r>
          </a:p>
          <a:p>
            <a:r>
              <a:rPr lang="en-US" dirty="0"/>
              <a:t>Used to send signal to stage monitors, effects, recording.</a:t>
            </a:r>
          </a:p>
          <a:p>
            <a:pPr lvl="1"/>
            <a:r>
              <a:rPr lang="en-US" dirty="0"/>
              <a:t>Pre fader Aux Send</a:t>
            </a:r>
          </a:p>
          <a:p>
            <a:pPr lvl="2"/>
            <a:r>
              <a:rPr lang="en-US" dirty="0"/>
              <a:t>Used mainly for stage monitors. This pre fader send is not effected by the channel fader so changes in house volume do not effect the stage monitoring. Most consoles “mute” or “off” button will disable the pre fade aux send.</a:t>
            </a:r>
          </a:p>
          <a:p>
            <a:pPr lvl="1"/>
            <a:r>
              <a:rPr lang="en-US" dirty="0"/>
              <a:t>Post fader Aux Send</a:t>
            </a:r>
          </a:p>
          <a:p>
            <a:pPr lvl="2"/>
            <a:r>
              <a:rPr lang="en-US" dirty="0"/>
              <a:t>Used for effects or other sends where the signal is effected by the channel fader. This is useful for a reverb, delay or recording aux send.</a:t>
            </a:r>
          </a:p>
          <a:p>
            <a:pPr lvl="2"/>
            <a:endParaRPr lang="en-US" dirty="0"/>
          </a:p>
          <a:p>
            <a:r>
              <a:rPr lang="en-US" dirty="0"/>
              <a:t>Most consoles capture the signal for a pre fade aux after the </a:t>
            </a:r>
            <a:r>
              <a:rPr lang="en-US" dirty="0" err="1"/>
              <a:t>eq</a:t>
            </a:r>
            <a:r>
              <a:rPr lang="en-US" dirty="0"/>
              <a:t> and gain.</a:t>
            </a:r>
          </a:p>
        </p:txBody>
      </p:sp>
    </p:spTree>
    <p:extLst>
      <p:ext uri="{BB962C8B-B14F-4D97-AF65-F5344CB8AC3E}">
        <p14:creationId xmlns:p14="http://schemas.microsoft.com/office/powerpoint/2010/main" val="1404309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Equalizer</a:t>
            </a:r>
          </a:p>
        </p:txBody>
      </p:sp>
      <p:sp>
        <p:nvSpPr>
          <p:cNvPr id="3" name="Content Placeholder 2"/>
          <p:cNvSpPr>
            <a:spLocks noGrp="1"/>
          </p:cNvSpPr>
          <p:nvPr>
            <p:ph idx="1"/>
          </p:nvPr>
        </p:nvSpPr>
        <p:spPr>
          <a:xfrm>
            <a:off x="769681" y="1348583"/>
            <a:ext cx="7954190" cy="4866866"/>
          </a:xfrm>
        </p:spPr>
        <p:txBody>
          <a:bodyPr>
            <a:normAutofit lnSpcReduction="10000"/>
          </a:bodyPr>
          <a:lstStyle/>
          <a:p>
            <a:r>
              <a:rPr lang="en-US" dirty="0"/>
              <a:t>The Equalizer or “EQ” is designed to cut or boost selected frequency.</a:t>
            </a:r>
          </a:p>
          <a:p>
            <a:r>
              <a:rPr lang="en-US" dirty="0"/>
              <a:t>EQ cannot boost frequencies not available in the source signal.</a:t>
            </a:r>
          </a:p>
          <a:p>
            <a:r>
              <a:rPr lang="en-US" dirty="0"/>
              <a:t>EQ will boost gain.</a:t>
            </a:r>
          </a:p>
          <a:p>
            <a:endParaRPr lang="en-US" dirty="0"/>
          </a:p>
          <a:p>
            <a:r>
              <a:rPr lang="en-US" dirty="0"/>
              <a:t>Four typical types of EQ</a:t>
            </a:r>
          </a:p>
          <a:p>
            <a:pPr lvl="1"/>
            <a:r>
              <a:rPr lang="en-US" dirty="0"/>
              <a:t>Shelving EQ Low and High</a:t>
            </a:r>
          </a:p>
          <a:p>
            <a:pPr lvl="1"/>
            <a:r>
              <a:rPr lang="en-US" dirty="0"/>
              <a:t>Parametric EQ</a:t>
            </a:r>
          </a:p>
          <a:p>
            <a:pPr lvl="1"/>
            <a:r>
              <a:rPr lang="en-US" dirty="0" err="1"/>
              <a:t>Sweepable</a:t>
            </a:r>
            <a:r>
              <a:rPr lang="en-US" dirty="0"/>
              <a:t> EQ</a:t>
            </a:r>
          </a:p>
          <a:p>
            <a:pPr lvl="1"/>
            <a:r>
              <a:rPr lang="en-US" dirty="0"/>
              <a:t>Graphic EQ</a:t>
            </a:r>
          </a:p>
          <a:p>
            <a:pPr lvl="1"/>
            <a:endParaRPr lang="en-US" dirty="0"/>
          </a:p>
          <a:p>
            <a:r>
              <a:rPr lang="en-US" dirty="0"/>
              <a:t>So what are frequencies?</a:t>
            </a:r>
          </a:p>
        </p:txBody>
      </p:sp>
      <p:pic>
        <p:nvPicPr>
          <p:cNvPr id="4" name="Picture 3"/>
          <p:cNvPicPr>
            <a:picLocks noChangeAspect="1"/>
          </p:cNvPicPr>
          <p:nvPr/>
        </p:nvPicPr>
        <p:blipFill>
          <a:blip r:embed="rId2"/>
          <a:stretch>
            <a:fillRect/>
          </a:stretch>
        </p:blipFill>
        <p:spPr>
          <a:xfrm>
            <a:off x="8650234" y="799702"/>
            <a:ext cx="1474237" cy="4732301"/>
          </a:xfrm>
          <a:prstGeom prst="rect">
            <a:avLst/>
          </a:prstGeom>
        </p:spPr>
      </p:pic>
    </p:spTree>
    <p:extLst>
      <p:ext uri="{BB962C8B-B14F-4D97-AF65-F5344CB8AC3E}">
        <p14:creationId xmlns:p14="http://schemas.microsoft.com/office/powerpoint/2010/main" val="2488469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1" y="158520"/>
            <a:ext cx="9404723" cy="1400530"/>
          </a:xfrm>
        </p:spPr>
        <p:txBody>
          <a:bodyPr/>
          <a:lstStyle/>
          <a:p>
            <a:r>
              <a:rPr lang="en-US" dirty="0"/>
              <a:t>Frequencies</a:t>
            </a:r>
          </a:p>
        </p:txBody>
      </p:sp>
      <p:sp>
        <p:nvSpPr>
          <p:cNvPr id="3" name="Content Placeholder 2"/>
          <p:cNvSpPr>
            <a:spLocks noGrp="1"/>
          </p:cNvSpPr>
          <p:nvPr>
            <p:ph idx="1"/>
          </p:nvPr>
        </p:nvSpPr>
        <p:spPr>
          <a:xfrm>
            <a:off x="705625" y="1024323"/>
            <a:ext cx="9283734" cy="3929340"/>
          </a:xfrm>
        </p:spPr>
        <p:txBody>
          <a:bodyPr/>
          <a:lstStyle/>
          <a:p>
            <a:r>
              <a:rPr lang="en-US" b="1" dirty="0"/>
              <a:t>audible frequency</a:t>
            </a:r>
            <a:r>
              <a:rPr lang="en-US" dirty="0"/>
              <a:t> is characterized as a </a:t>
            </a:r>
            <a:r>
              <a:rPr lang="en-US" dirty="0">
                <a:hlinkClick r:id="rId2" tooltip="Periodic function"/>
              </a:rPr>
              <a:t>periodic</a:t>
            </a:r>
            <a:r>
              <a:rPr lang="en-US" dirty="0"/>
              <a:t> </a:t>
            </a:r>
            <a:r>
              <a:rPr lang="en-US" dirty="0">
                <a:hlinkClick r:id="rId3" tooltip="Vibration"/>
              </a:rPr>
              <a:t>vibration</a:t>
            </a:r>
            <a:r>
              <a:rPr lang="en-US" dirty="0"/>
              <a:t> whose </a:t>
            </a:r>
            <a:r>
              <a:rPr lang="en-US" dirty="0">
                <a:hlinkClick r:id="rId4" tooltip="Frequency"/>
              </a:rPr>
              <a:t>frequency</a:t>
            </a:r>
            <a:r>
              <a:rPr lang="en-US" dirty="0"/>
              <a:t> is audible to the average human. The </a:t>
            </a:r>
            <a:r>
              <a:rPr lang="en-US" dirty="0">
                <a:hlinkClick r:id="rId5" tooltip="International System of Units"/>
              </a:rPr>
              <a:t>unit</a:t>
            </a:r>
            <a:r>
              <a:rPr lang="en-US" dirty="0"/>
              <a:t> of audio frequency is the </a:t>
            </a:r>
            <a:r>
              <a:rPr lang="en-US" dirty="0">
                <a:hlinkClick r:id="rId6" tooltip="Hertz"/>
              </a:rPr>
              <a:t>hertz</a:t>
            </a:r>
            <a:r>
              <a:rPr lang="en-US" dirty="0"/>
              <a:t> (Hz). It is the property of </a:t>
            </a:r>
            <a:r>
              <a:rPr lang="en-US" dirty="0">
                <a:hlinkClick r:id="rId7" tooltip="Sound"/>
              </a:rPr>
              <a:t>sound</a:t>
            </a:r>
            <a:r>
              <a:rPr lang="en-US" dirty="0"/>
              <a:t> that most determines </a:t>
            </a:r>
            <a:r>
              <a:rPr lang="en-US" dirty="0">
                <a:hlinkClick r:id="rId8" tooltip="Pitch (music)"/>
              </a:rPr>
              <a:t>pitch</a:t>
            </a:r>
            <a:r>
              <a:rPr lang="en-US" dirty="0"/>
              <a:t>.</a:t>
            </a:r>
          </a:p>
          <a:p>
            <a:r>
              <a:rPr lang="en-US" dirty="0"/>
              <a:t>The generally accepted standard range of audible frequencies is 20 to 20,000 Hz, although the range of frequencies individuals hear is greatly influenced by environmental factors. Frequencies below 20 Hz are generally felt rather than heard, assuming the </a:t>
            </a:r>
            <a:r>
              <a:rPr lang="en-US" dirty="0">
                <a:hlinkClick r:id="rId9" tooltip="Amplitude"/>
              </a:rPr>
              <a:t>amplitude</a:t>
            </a:r>
            <a:r>
              <a:rPr lang="en-US" dirty="0"/>
              <a:t> of the vibration is great enough. Frequencies above 20,000 Hz can sometimes be sensed by young people. High frequencies are the first to be affected by </a:t>
            </a:r>
            <a:r>
              <a:rPr lang="en-US" dirty="0">
                <a:hlinkClick r:id="rId10" tooltip="Hearing loss"/>
              </a:rPr>
              <a:t>hearing loss</a:t>
            </a:r>
            <a:r>
              <a:rPr lang="en-US" dirty="0"/>
              <a:t> due to age and/or prolonged exposure to very loud noises.</a:t>
            </a:r>
          </a:p>
          <a:p>
            <a:endParaRPr lang="en-US" dirty="0"/>
          </a:p>
        </p:txBody>
      </p:sp>
      <p:pic>
        <p:nvPicPr>
          <p:cNvPr id="4" name="Picture 3"/>
          <p:cNvPicPr>
            <a:picLocks noChangeAspect="1"/>
          </p:cNvPicPr>
          <p:nvPr/>
        </p:nvPicPr>
        <p:blipFill>
          <a:blip r:embed="rId11"/>
          <a:stretch>
            <a:fillRect/>
          </a:stretch>
        </p:blipFill>
        <p:spPr>
          <a:xfrm>
            <a:off x="3929449" y="4930061"/>
            <a:ext cx="5597610" cy="1623787"/>
          </a:xfrm>
          <a:prstGeom prst="rect">
            <a:avLst/>
          </a:prstGeom>
        </p:spPr>
      </p:pic>
    </p:spTree>
    <p:extLst>
      <p:ext uri="{BB962C8B-B14F-4D97-AF65-F5344CB8AC3E}">
        <p14:creationId xmlns:p14="http://schemas.microsoft.com/office/powerpoint/2010/main" val="158180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4291649" cy="1400530"/>
          </a:xfrm>
        </p:spPr>
        <p:txBody>
          <a:bodyPr/>
          <a:lstStyle/>
          <a:p>
            <a:r>
              <a:rPr lang="en-US" dirty="0"/>
              <a:t>Why am I here?</a:t>
            </a:r>
          </a:p>
        </p:txBody>
      </p:sp>
      <p:sp>
        <p:nvSpPr>
          <p:cNvPr id="3" name="Content Placeholder 2"/>
          <p:cNvSpPr>
            <a:spLocks noGrp="1"/>
          </p:cNvSpPr>
          <p:nvPr>
            <p:ph idx="1"/>
          </p:nvPr>
        </p:nvSpPr>
        <p:spPr/>
        <p:txBody>
          <a:bodyPr/>
          <a:lstStyle/>
          <a:p>
            <a:r>
              <a:rPr lang="en-US" dirty="0"/>
              <a:t>I am Paid Staff</a:t>
            </a:r>
          </a:p>
          <a:p>
            <a:pPr lvl="1"/>
            <a:r>
              <a:rPr lang="en-US" dirty="0"/>
              <a:t>Very few technical persons fall under this category. </a:t>
            </a:r>
          </a:p>
          <a:p>
            <a:pPr lvl="2"/>
            <a:r>
              <a:rPr lang="en-US" dirty="0"/>
              <a:t>You may be paid to engineer a wedding or funeral.</a:t>
            </a:r>
          </a:p>
          <a:p>
            <a:endParaRPr lang="en-US" dirty="0"/>
          </a:p>
          <a:p>
            <a:r>
              <a:rPr lang="en-US" dirty="0"/>
              <a:t>I am a volunteer</a:t>
            </a:r>
          </a:p>
          <a:p>
            <a:pPr lvl="1"/>
            <a:r>
              <a:rPr lang="en-US" dirty="0"/>
              <a:t>Almost all of the FOH (Front of House) audio persons are volunteers.</a:t>
            </a:r>
          </a:p>
          <a:p>
            <a:pPr lvl="2"/>
            <a:r>
              <a:rPr lang="en-US" dirty="0"/>
              <a:t>You dedicate a sum of hours per week to provide this service for your local Church. You are the only person in your Church with this capability.</a:t>
            </a:r>
          </a:p>
          <a:p>
            <a:pPr lvl="2"/>
            <a:r>
              <a:rPr lang="en-US" dirty="0"/>
              <a:t>You are on call to help or you are a member of a several person team. You may work in the audio booth a couple of times a month.</a:t>
            </a:r>
          </a:p>
          <a:p>
            <a:pPr lvl="2"/>
            <a:endParaRPr lang="en-US" dirty="0"/>
          </a:p>
          <a:p>
            <a:pPr lvl="1"/>
            <a:endParaRPr lang="en-US" dirty="0"/>
          </a:p>
          <a:p>
            <a:pPr marL="457200" lvl="1"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6243284" y="341495"/>
            <a:ext cx="3806569" cy="1903285"/>
          </a:xfrm>
          <a:prstGeom prst="rect">
            <a:avLst/>
          </a:prstGeom>
        </p:spPr>
      </p:pic>
    </p:spTree>
    <p:extLst>
      <p:ext uri="{BB962C8B-B14F-4D97-AF65-F5344CB8AC3E}">
        <p14:creationId xmlns:p14="http://schemas.microsoft.com/office/powerpoint/2010/main" val="940668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1200" y="345989"/>
            <a:ext cx="8811329" cy="6088920"/>
          </a:xfrm>
          <a:prstGeom prst="rect">
            <a:avLst/>
          </a:prstGeom>
        </p:spPr>
      </p:pic>
    </p:spTree>
    <p:extLst>
      <p:ext uri="{BB962C8B-B14F-4D97-AF65-F5344CB8AC3E}">
        <p14:creationId xmlns:p14="http://schemas.microsoft.com/office/powerpoint/2010/main" val="82848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Shelf EQ</a:t>
            </a:r>
          </a:p>
        </p:txBody>
      </p:sp>
      <p:sp>
        <p:nvSpPr>
          <p:cNvPr id="3" name="Content Placeholder 2"/>
          <p:cNvSpPr>
            <a:spLocks noGrp="1"/>
          </p:cNvSpPr>
          <p:nvPr>
            <p:ph idx="1"/>
          </p:nvPr>
        </p:nvSpPr>
        <p:spPr>
          <a:xfrm>
            <a:off x="646111" y="2089988"/>
            <a:ext cx="4976213" cy="4195481"/>
          </a:xfrm>
        </p:spPr>
        <p:txBody>
          <a:bodyPr/>
          <a:lstStyle/>
          <a:p>
            <a:r>
              <a:rPr lang="en-US" dirty="0"/>
              <a:t>Most typical type of High EQ on standard consoles.</a:t>
            </a:r>
          </a:p>
          <a:p>
            <a:r>
              <a:rPr lang="en-US" dirty="0"/>
              <a:t>Frequencies are boosted or cut above a preset frequency.</a:t>
            </a:r>
          </a:p>
          <a:p>
            <a:r>
              <a:rPr lang="en-US" dirty="0"/>
              <a:t>Most consoles have a set high shelf at 12K at +/- 15 </a:t>
            </a:r>
            <a:r>
              <a:rPr lang="en-US" dirty="0" err="1"/>
              <a:t>db</a:t>
            </a:r>
            <a:r>
              <a:rPr lang="en-US" dirty="0"/>
              <a:t> </a:t>
            </a:r>
          </a:p>
        </p:txBody>
      </p:sp>
      <p:grpSp>
        <p:nvGrpSpPr>
          <p:cNvPr id="4" name="Group 3"/>
          <p:cNvGrpSpPr/>
          <p:nvPr/>
        </p:nvGrpSpPr>
        <p:grpSpPr>
          <a:xfrm>
            <a:off x="6363729" y="1532237"/>
            <a:ext cx="4510217" cy="4485808"/>
            <a:chOff x="0" y="0"/>
            <a:chExt cx="5535535" cy="5517556"/>
          </a:xfrm>
        </p:grpSpPr>
        <p:pic>
          <p:nvPicPr>
            <p:cNvPr id="5" name="Picture 4"/>
            <p:cNvPicPr/>
            <p:nvPr/>
          </p:nvPicPr>
          <p:blipFill>
            <a:blip r:embed="rId2"/>
            <a:stretch>
              <a:fillRect/>
            </a:stretch>
          </p:blipFill>
          <p:spPr>
            <a:xfrm>
              <a:off x="0" y="0"/>
              <a:ext cx="5484876" cy="5420868"/>
            </a:xfrm>
            <a:prstGeom prst="rect">
              <a:avLst/>
            </a:prstGeom>
          </p:spPr>
        </p:pic>
        <p:sp>
          <p:nvSpPr>
            <p:cNvPr id="6" name="Shape 144542"/>
            <p:cNvSpPr/>
            <p:nvPr/>
          </p:nvSpPr>
          <p:spPr>
            <a:xfrm>
              <a:off x="0" y="0"/>
              <a:ext cx="9144" cy="5420868"/>
            </a:xfrm>
            <a:custGeom>
              <a:avLst/>
              <a:gdLst/>
              <a:ahLst/>
              <a:cxnLst/>
              <a:rect l="0" t="0" r="0" b="0"/>
              <a:pathLst>
                <a:path w="9144" h="5420868">
                  <a:moveTo>
                    <a:pt x="0" y="0"/>
                  </a:moveTo>
                  <a:lnTo>
                    <a:pt x="9144" y="0"/>
                  </a:lnTo>
                  <a:lnTo>
                    <a:pt x="9144" y="5420868"/>
                  </a:lnTo>
                  <a:lnTo>
                    <a:pt x="0" y="542086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7" name="Shape 144543"/>
            <p:cNvSpPr/>
            <p:nvPr/>
          </p:nvSpPr>
          <p:spPr>
            <a:xfrm>
              <a:off x="5484114" y="0"/>
              <a:ext cx="9144" cy="5420868"/>
            </a:xfrm>
            <a:custGeom>
              <a:avLst/>
              <a:gdLst/>
              <a:ahLst/>
              <a:cxnLst/>
              <a:rect l="0" t="0" r="0" b="0"/>
              <a:pathLst>
                <a:path w="9144" h="5420868">
                  <a:moveTo>
                    <a:pt x="0" y="0"/>
                  </a:moveTo>
                  <a:lnTo>
                    <a:pt x="9144" y="0"/>
                  </a:lnTo>
                  <a:lnTo>
                    <a:pt x="9144" y="5420868"/>
                  </a:lnTo>
                  <a:lnTo>
                    <a:pt x="0" y="542086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8" name="Shape 144544"/>
            <p:cNvSpPr/>
            <p:nvPr/>
          </p:nvSpPr>
          <p:spPr>
            <a:xfrm>
              <a:off x="762" y="0"/>
              <a:ext cx="5483352" cy="9144"/>
            </a:xfrm>
            <a:custGeom>
              <a:avLst/>
              <a:gdLst/>
              <a:ahLst/>
              <a:cxnLst/>
              <a:rect l="0" t="0" r="0" b="0"/>
              <a:pathLst>
                <a:path w="5483352" h="9144">
                  <a:moveTo>
                    <a:pt x="0" y="0"/>
                  </a:moveTo>
                  <a:lnTo>
                    <a:pt x="5483352" y="0"/>
                  </a:lnTo>
                  <a:lnTo>
                    <a:pt x="548335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9" name="Shape 144545"/>
            <p:cNvSpPr/>
            <p:nvPr/>
          </p:nvSpPr>
          <p:spPr>
            <a:xfrm>
              <a:off x="762" y="5420106"/>
              <a:ext cx="5483352" cy="9144"/>
            </a:xfrm>
            <a:custGeom>
              <a:avLst/>
              <a:gdLst/>
              <a:ahLst/>
              <a:cxnLst/>
              <a:rect l="0" t="0" r="0" b="0"/>
              <a:pathLst>
                <a:path w="5483352" h="9144">
                  <a:moveTo>
                    <a:pt x="0" y="0"/>
                  </a:moveTo>
                  <a:lnTo>
                    <a:pt x="5483352" y="0"/>
                  </a:lnTo>
                  <a:lnTo>
                    <a:pt x="5483352"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10" name="Shape 144546"/>
            <p:cNvSpPr/>
            <p:nvPr/>
          </p:nvSpPr>
          <p:spPr>
            <a:xfrm>
              <a:off x="2740914" y="5416296"/>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11" name="Shape 144547"/>
            <p:cNvSpPr/>
            <p:nvPr/>
          </p:nvSpPr>
          <p:spPr>
            <a:xfrm>
              <a:off x="5480304" y="5416296"/>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12" name="Shape 144548"/>
            <p:cNvSpPr/>
            <p:nvPr/>
          </p:nvSpPr>
          <p:spPr>
            <a:xfrm>
              <a:off x="5480304" y="2708910"/>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13" name="Shape 144549"/>
            <p:cNvSpPr/>
            <p:nvPr/>
          </p:nvSpPr>
          <p:spPr>
            <a:xfrm>
              <a:off x="5480304" y="762"/>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14" name="Shape 144550"/>
            <p:cNvSpPr/>
            <p:nvPr/>
          </p:nvSpPr>
          <p:spPr>
            <a:xfrm>
              <a:off x="2740914" y="762"/>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15" name="Shape 144551"/>
            <p:cNvSpPr/>
            <p:nvPr/>
          </p:nvSpPr>
          <p:spPr>
            <a:xfrm>
              <a:off x="762" y="762"/>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16" name="Shape 144552"/>
            <p:cNvSpPr/>
            <p:nvPr/>
          </p:nvSpPr>
          <p:spPr>
            <a:xfrm>
              <a:off x="762" y="2708910"/>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17" name="Shape 144553"/>
            <p:cNvSpPr/>
            <p:nvPr/>
          </p:nvSpPr>
          <p:spPr>
            <a:xfrm>
              <a:off x="762" y="5416296"/>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US"/>
            </a:p>
          </p:txBody>
        </p:sp>
        <p:sp>
          <p:nvSpPr>
            <p:cNvPr id="18" name="Rectangle 17"/>
            <p:cNvSpPr/>
            <p:nvPr/>
          </p:nvSpPr>
          <p:spPr>
            <a:xfrm>
              <a:off x="5484862" y="5289527"/>
              <a:ext cx="50673" cy="228029"/>
            </a:xfrm>
            <a:prstGeom prst="rect">
              <a:avLst/>
            </a:prstGeom>
            <a:ln>
              <a:noFill/>
            </a:ln>
          </p:spPr>
          <p:txBody>
            <a:bodyPr vert="horz" lIns="0" tIns="0" rIns="0" bIns="0" rtlCol="0">
              <a:noAutofit/>
            </a:bodyPr>
            <a:lstStyle/>
            <a:p>
              <a:pPr marL="0" marR="0" indent="0">
                <a:lnSpc>
                  <a:spcPct val="107000"/>
                </a:lnSpc>
                <a:spcBef>
                  <a:spcPts val="0"/>
                </a:spcBef>
                <a:spcAft>
                  <a:spcPts val="800"/>
                </a:spcAft>
              </a:pPr>
              <a:r>
                <a:rPr lang="en-US" sz="1200">
                  <a:solidFill>
                    <a:srgbClr val="000000"/>
                  </a:solidFill>
                  <a:effectLst/>
                  <a:latin typeface="Garamond" panose="02020404030301010803" pitchFamily="18" charset="0"/>
                  <a:ea typeface="Garamond" panose="02020404030301010803" pitchFamily="18" charset="0"/>
                  <a:cs typeface="Garamond" panose="02020404030301010803" pitchFamily="18" charset="0"/>
                </a:rPr>
                <a:t> </a:t>
              </a:r>
            </a:p>
          </p:txBody>
        </p:sp>
      </p:grpSp>
    </p:spTree>
    <p:extLst>
      <p:ext uri="{BB962C8B-B14F-4D97-AF65-F5344CB8AC3E}">
        <p14:creationId xmlns:p14="http://schemas.microsoft.com/office/powerpoint/2010/main" val="2351377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Shelf EQ</a:t>
            </a:r>
          </a:p>
        </p:txBody>
      </p:sp>
      <p:sp>
        <p:nvSpPr>
          <p:cNvPr id="3" name="Content Placeholder 2"/>
          <p:cNvSpPr>
            <a:spLocks noGrp="1"/>
          </p:cNvSpPr>
          <p:nvPr>
            <p:ph idx="1"/>
          </p:nvPr>
        </p:nvSpPr>
        <p:spPr>
          <a:xfrm>
            <a:off x="646111" y="2089988"/>
            <a:ext cx="4976213" cy="4195481"/>
          </a:xfrm>
        </p:spPr>
        <p:txBody>
          <a:bodyPr/>
          <a:lstStyle/>
          <a:p>
            <a:r>
              <a:rPr lang="en-US" dirty="0"/>
              <a:t>Most typical type of Low EQ on standard consoles.</a:t>
            </a:r>
          </a:p>
          <a:p>
            <a:r>
              <a:rPr lang="en-US" dirty="0"/>
              <a:t>Frequencies are boosted or cut below a preset frequency.</a:t>
            </a:r>
          </a:p>
          <a:p>
            <a:r>
              <a:rPr lang="en-US" dirty="0"/>
              <a:t>Most consoles have a set low shelf at 80hz at +/- 15 </a:t>
            </a:r>
            <a:r>
              <a:rPr lang="en-US" dirty="0" err="1"/>
              <a:t>db</a:t>
            </a:r>
            <a:r>
              <a:rPr lang="en-US" dirty="0"/>
              <a:t> </a:t>
            </a:r>
          </a:p>
        </p:txBody>
      </p:sp>
      <p:pic>
        <p:nvPicPr>
          <p:cNvPr id="19" name="Picture 18"/>
          <p:cNvPicPr/>
          <p:nvPr/>
        </p:nvPicPr>
        <p:blipFill>
          <a:blip r:embed="rId2"/>
          <a:stretch>
            <a:fillRect/>
          </a:stretch>
        </p:blipFill>
        <p:spPr>
          <a:xfrm>
            <a:off x="6293799" y="1564385"/>
            <a:ext cx="4461369" cy="4409680"/>
          </a:xfrm>
          <a:prstGeom prst="rect">
            <a:avLst/>
          </a:prstGeom>
        </p:spPr>
      </p:pic>
    </p:spTree>
    <p:extLst>
      <p:ext uri="{BB962C8B-B14F-4D97-AF65-F5344CB8AC3E}">
        <p14:creationId xmlns:p14="http://schemas.microsoft.com/office/powerpoint/2010/main" val="3522135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Sweepable</a:t>
            </a:r>
            <a:r>
              <a:rPr lang="en-US" dirty="0"/>
              <a:t> EQ</a:t>
            </a:r>
          </a:p>
        </p:txBody>
      </p:sp>
      <p:sp>
        <p:nvSpPr>
          <p:cNvPr id="3" name="Content Placeholder 2"/>
          <p:cNvSpPr>
            <a:spLocks noGrp="1"/>
          </p:cNvSpPr>
          <p:nvPr>
            <p:ph idx="1"/>
          </p:nvPr>
        </p:nvSpPr>
        <p:spPr>
          <a:xfrm>
            <a:off x="757323" y="1620432"/>
            <a:ext cx="6125391" cy="1468757"/>
          </a:xfrm>
        </p:spPr>
        <p:txBody>
          <a:bodyPr/>
          <a:lstStyle/>
          <a:p>
            <a:r>
              <a:rPr lang="en-US" dirty="0"/>
              <a:t>Usually adjusted with two control Knobs.</a:t>
            </a:r>
          </a:p>
          <a:p>
            <a:r>
              <a:rPr lang="en-US" dirty="0"/>
              <a:t>One selects the frequency</a:t>
            </a:r>
          </a:p>
          <a:p>
            <a:r>
              <a:rPr lang="en-US" dirty="0"/>
              <a:t>The other selects boost or cut.</a:t>
            </a:r>
          </a:p>
          <a:p>
            <a:endParaRPr lang="en-US" dirty="0"/>
          </a:p>
        </p:txBody>
      </p:sp>
      <p:pic>
        <p:nvPicPr>
          <p:cNvPr id="4" name="Picture 3"/>
          <p:cNvPicPr>
            <a:picLocks noChangeAspect="1"/>
          </p:cNvPicPr>
          <p:nvPr/>
        </p:nvPicPr>
        <p:blipFill>
          <a:blip r:embed="rId2"/>
          <a:stretch>
            <a:fillRect/>
          </a:stretch>
        </p:blipFill>
        <p:spPr>
          <a:xfrm>
            <a:off x="4739467" y="3435178"/>
            <a:ext cx="5115046" cy="2928364"/>
          </a:xfrm>
          <a:prstGeom prst="rect">
            <a:avLst/>
          </a:prstGeom>
        </p:spPr>
      </p:pic>
    </p:spTree>
    <p:extLst>
      <p:ext uri="{BB962C8B-B14F-4D97-AF65-F5344CB8AC3E}">
        <p14:creationId xmlns:p14="http://schemas.microsoft.com/office/powerpoint/2010/main" val="1954123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Parametric EQ</a:t>
            </a:r>
          </a:p>
        </p:txBody>
      </p:sp>
      <p:sp>
        <p:nvSpPr>
          <p:cNvPr id="3" name="Content Placeholder 2"/>
          <p:cNvSpPr>
            <a:spLocks noGrp="1"/>
          </p:cNvSpPr>
          <p:nvPr>
            <p:ph idx="1"/>
          </p:nvPr>
        </p:nvSpPr>
        <p:spPr>
          <a:xfrm>
            <a:off x="744967" y="1410366"/>
            <a:ext cx="2999130" cy="4137817"/>
          </a:xfrm>
        </p:spPr>
        <p:txBody>
          <a:bodyPr/>
          <a:lstStyle/>
          <a:p>
            <a:r>
              <a:rPr lang="en-US" dirty="0"/>
              <a:t>Advanced type of EQ</a:t>
            </a:r>
          </a:p>
          <a:p>
            <a:r>
              <a:rPr lang="en-US" dirty="0"/>
              <a:t>Controlled with three control knobs</a:t>
            </a:r>
          </a:p>
          <a:p>
            <a:pPr lvl="1"/>
            <a:r>
              <a:rPr lang="en-US" dirty="0"/>
              <a:t>Frequency</a:t>
            </a:r>
          </a:p>
          <a:p>
            <a:pPr lvl="1"/>
            <a:r>
              <a:rPr lang="en-US" dirty="0"/>
              <a:t>Boost or Cut</a:t>
            </a:r>
          </a:p>
          <a:p>
            <a:pPr lvl="1"/>
            <a:r>
              <a:rPr lang="en-US" dirty="0"/>
              <a:t>Q or bandwidth</a:t>
            </a:r>
          </a:p>
          <a:p>
            <a:pPr lvl="2"/>
            <a:r>
              <a:rPr lang="en-US" dirty="0"/>
              <a:t>Notch filtering</a:t>
            </a:r>
          </a:p>
        </p:txBody>
      </p:sp>
      <p:pic>
        <p:nvPicPr>
          <p:cNvPr id="4" name="Picture 3"/>
          <p:cNvPicPr>
            <a:picLocks noChangeAspect="1"/>
          </p:cNvPicPr>
          <p:nvPr/>
        </p:nvPicPr>
        <p:blipFill>
          <a:blip r:embed="rId2"/>
          <a:stretch>
            <a:fillRect/>
          </a:stretch>
        </p:blipFill>
        <p:spPr>
          <a:xfrm>
            <a:off x="3952643" y="1410367"/>
            <a:ext cx="6851618" cy="5138714"/>
          </a:xfrm>
          <a:prstGeom prst="rect">
            <a:avLst/>
          </a:prstGeom>
        </p:spPr>
      </p:pic>
    </p:spTree>
    <p:extLst>
      <p:ext uri="{BB962C8B-B14F-4D97-AF65-F5344CB8AC3E}">
        <p14:creationId xmlns:p14="http://schemas.microsoft.com/office/powerpoint/2010/main" val="3682664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Graphic EQ</a:t>
            </a:r>
            <a:br>
              <a:rPr lang="en-US" dirty="0"/>
            </a:br>
            <a:endParaRPr lang="en-US" dirty="0"/>
          </a:p>
        </p:txBody>
      </p:sp>
      <p:sp>
        <p:nvSpPr>
          <p:cNvPr id="3" name="Content Placeholder 2"/>
          <p:cNvSpPr>
            <a:spLocks noGrp="1"/>
          </p:cNvSpPr>
          <p:nvPr>
            <p:ph idx="1"/>
          </p:nvPr>
        </p:nvSpPr>
        <p:spPr>
          <a:xfrm>
            <a:off x="756636" y="1323183"/>
            <a:ext cx="10042483" cy="1369903"/>
          </a:xfrm>
        </p:spPr>
        <p:txBody>
          <a:bodyPr>
            <a:normAutofit/>
          </a:bodyPr>
          <a:lstStyle/>
          <a:p>
            <a:r>
              <a:rPr lang="en-US" dirty="0"/>
              <a:t>Usually installed between the console and power amps</a:t>
            </a:r>
          </a:p>
          <a:p>
            <a:r>
              <a:rPr lang="en-US" dirty="0"/>
              <a:t>Each frequency is a </a:t>
            </a:r>
            <a:r>
              <a:rPr lang="en-US" dirty="0" err="1"/>
              <a:t>sweepable</a:t>
            </a:r>
            <a:r>
              <a:rPr lang="en-US" dirty="0"/>
              <a:t> EQ type with a narrow Q or bandwidth.</a:t>
            </a:r>
          </a:p>
          <a:p>
            <a:r>
              <a:rPr lang="en-US" dirty="0"/>
              <a:t>Most graphic EQ’s have an output gain or “make up gain”. Be careful here!!</a:t>
            </a:r>
          </a:p>
          <a:p>
            <a:endParaRPr lang="en-US" dirty="0"/>
          </a:p>
        </p:txBody>
      </p:sp>
      <p:pic>
        <p:nvPicPr>
          <p:cNvPr id="5" name="Picture 4"/>
          <p:cNvPicPr>
            <a:picLocks noChangeAspect="1"/>
          </p:cNvPicPr>
          <p:nvPr/>
        </p:nvPicPr>
        <p:blipFill>
          <a:blip r:embed="rId2"/>
          <a:stretch>
            <a:fillRect/>
          </a:stretch>
        </p:blipFill>
        <p:spPr>
          <a:xfrm>
            <a:off x="319272" y="3251200"/>
            <a:ext cx="11449692" cy="3396742"/>
          </a:xfrm>
          <a:prstGeom prst="rect">
            <a:avLst/>
          </a:prstGeom>
        </p:spPr>
      </p:pic>
    </p:spTree>
    <p:extLst>
      <p:ext uri="{BB962C8B-B14F-4D97-AF65-F5344CB8AC3E}">
        <p14:creationId xmlns:p14="http://schemas.microsoft.com/office/powerpoint/2010/main" val="2310297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and High Pass Filtering</a:t>
            </a:r>
          </a:p>
        </p:txBody>
      </p:sp>
      <p:sp>
        <p:nvSpPr>
          <p:cNvPr id="3" name="Content Placeholder 2"/>
          <p:cNvSpPr>
            <a:spLocks noGrp="1"/>
          </p:cNvSpPr>
          <p:nvPr>
            <p:ph idx="1"/>
          </p:nvPr>
        </p:nvSpPr>
        <p:spPr>
          <a:xfrm>
            <a:off x="773113" y="1354419"/>
            <a:ext cx="6478588" cy="4081182"/>
          </a:xfrm>
        </p:spPr>
        <p:txBody>
          <a:bodyPr/>
          <a:lstStyle/>
          <a:p>
            <a:r>
              <a:rPr lang="en-US" dirty="0"/>
              <a:t>Most consoles label these filters as LPF or HPF</a:t>
            </a:r>
          </a:p>
          <a:p>
            <a:r>
              <a:rPr lang="en-US" dirty="0"/>
              <a:t>A high pass filter cuts frequencies at 18-20db per octave at a specific frequency. Usually 75-100 </a:t>
            </a:r>
            <a:r>
              <a:rPr lang="en-US" dirty="0" err="1"/>
              <a:t>hz</a:t>
            </a:r>
            <a:endParaRPr lang="en-US" dirty="0"/>
          </a:p>
          <a:p>
            <a:r>
              <a:rPr lang="en-US" dirty="0"/>
              <a:t>Most consoles will have High Pass Filters (Low Cut)</a:t>
            </a:r>
          </a:p>
          <a:p>
            <a:r>
              <a:rPr lang="en-US" dirty="0"/>
              <a:t>Advanced consoles feature Low Pass Filters</a:t>
            </a:r>
          </a:p>
          <a:p>
            <a:r>
              <a:rPr lang="en-US" dirty="0"/>
              <a:t>The High Pass filter only allows the higher frequencies to pass</a:t>
            </a:r>
          </a:p>
          <a:p>
            <a:r>
              <a:rPr lang="en-US" dirty="0"/>
              <a:t>The Low Pass filter only allows the Low frequencies to pass.</a:t>
            </a:r>
          </a:p>
        </p:txBody>
      </p:sp>
      <p:pic>
        <p:nvPicPr>
          <p:cNvPr id="6" name="Picture 5"/>
          <p:cNvPicPr>
            <a:picLocks noChangeAspect="1"/>
          </p:cNvPicPr>
          <p:nvPr/>
        </p:nvPicPr>
        <p:blipFill rotWithShape="1">
          <a:blip r:embed="rId2"/>
          <a:srcRect r="-11111" b="69817"/>
          <a:stretch/>
        </p:blipFill>
        <p:spPr>
          <a:xfrm>
            <a:off x="8102600" y="1676400"/>
            <a:ext cx="1409121" cy="4025901"/>
          </a:xfrm>
          <a:prstGeom prst="rect">
            <a:avLst/>
          </a:prstGeom>
        </p:spPr>
      </p:pic>
    </p:spTree>
    <p:extLst>
      <p:ext uri="{BB962C8B-B14F-4D97-AF65-F5344CB8AC3E}">
        <p14:creationId xmlns:p14="http://schemas.microsoft.com/office/powerpoint/2010/main" val="969980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Channel Fader</a:t>
            </a:r>
          </a:p>
        </p:txBody>
      </p:sp>
      <p:sp>
        <p:nvSpPr>
          <p:cNvPr id="3" name="Content Placeholder 2"/>
          <p:cNvSpPr>
            <a:spLocks noGrp="1"/>
          </p:cNvSpPr>
          <p:nvPr>
            <p:ph idx="1"/>
          </p:nvPr>
        </p:nvSpPr>
        <p:spPr>
          <a:xfrm>
            <a:off x="812801" y="1346201"/>
            <a:ext cx="4521200" cy="4762500"/>
          </a:xfrm>
        </p:spPr>
        <p:txBody>
          <a:bodyPr/>
          <a:lstStyle/>
          <a:p>
            <a:r>
              <a:rPr lang="en-US" dirty="0"/>
              <a:t>Used to cut or boost volume (signal) to the Master Fader</a:t>
            </a:r>
          </a:p>
          <a:p>
            <a:r>
              <a:rPr lang="en-US" dirty="0"/>
              <a:t>Used to combine or blend different channels of audio into a final mix.</a:t>
            </a:r>
          </a:p>
          <a:p>
            <a:endParaRPr lang="en-US" dirty="0"/>
          </a:p>
        </p:txBody>
      </p:sp>
      <p:pic>
        <p:nvPicPr>
          <p:cNvPr id="4" name="Picture 3"/>
          <p:cNvPicPr>
            <a:picLocks noChangeAspect="1"/>
          </p:cNvPicPr>
          <p:nvPr/>
        </p:nvPicPr>
        <p:blipFill rotWithShape="1">
          <a:blip r:embed="rId2"/>
          <a:srcRect l="1" t="71482" r="1307"/>
          <a:stretch/>
        </p:blipFill>
        <p:spPr>
          <a:xfrm>
            <a:off x="6443071" y="1047273"/>
            <a:ext cx="1202329" cy="3654093"/>
          </a:xfrm>
          <a:prstGeom prst="rect">
            <a:avLst/>
          </a:prstGeom>
        </p:spPr>
      </p:pic>
    </p:spTree>
    <p:extLst>
      <p:ext uri="{BB962C8B-B14F-4D97-AF65-F5344CB8AC3E}">
        <p14:creationId xmlns:p14="http://schemas.microsoft.com/office/powerpoint/2010/main" val="2697045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Section</a:t>
            </a:r>
          </a:p>
        </p:txBody>
      </p:sp>
      <p:sp>
        <p:nvSpPr>
          <p:cNvPr id="3" name="Content Placeholder 2"/>
          <p:cNvSpPr>
            <a:spLocks noGrp="1"/>
          </p:cNvSpPr>
          <p:nvPr>
            <p:ph idx="1"/>
          </p:nvPr>
        </p:nvSpPr>
        <p:spPr>
          <a:xfrm>
            <a:off x="646111" y="1472151"/>
            <a:ext cx="4939142" cy="4273741"/>
          </a:xfrm>
        </p:spPr>
        <p:txBody>
          <a:bodyPr/>
          <a:lstStyle/>
          <a:p>
            <a:r>
              <a:rPr lang="en-US" dirty="0"/>
              <a:t>Final step before your Mix goes to the Speakers</a:t>
            </a:r>
          </a:p>
          <a:p>
            <a:r>
              <a:rPr lang="en-US" dirty="0"/>
              <a:t>Group sub mixes are blended here.</a:t>
            </a:r>
          </a:p>
          <a:p>
            <a:r>
              <a:rPr lang="en-US" dirty="0"/>
              <a:t>Auxiliary Master section lives here.</a:t>
            </a:r>
          </a:p>
          <a:p>
            <a:r>
              <a:rPr lang="en-US" dirty="0"/>
              <a:t>Metering is done in this section</a:t>
            </a:r>
          </a:p>
          <a:p>
            <a:endParaRPr lang="en-US" dirty="0"/>
          </a:p>
        </p:txBody>
      </p:sp>
      <p:pic>
        <p:nvPicPr>
          <p:cNvPr id="4" name="Picture 3"/>
          <p:cNvPicPr>
            <a:picLocks noChangeAspect="1"/>
          </p:cNvPicPr>
          <p:nvPr/>
        </p:nvPicPr>
        <p:blipFill>
          <a:blip r:embed="rId2"/>
          <a:stretch>
            <a:fillRect/>
          </a:stretch>
        </p:blipFill>
        <p:spPr>
          <a:xfrm>
            <a:off x="6383913" y="0"/>
            <a:ext cx="1920240" cy="6858000"/>
          </a:xfrm>
          <a:prstGeom prst="rect">
            <a:avLst/>
          </a:prstGeom>
        </p:spPr>
      </p:pic>
    </p:spTree>
    <p:extLst>
      <p:ext uri="{BB962C8B-B14F-4D97-AF65-F5344CB8AC3E}">
        <p14:creationId xmlns:p14="http://schemas.microsoft.com/office/powerpoint/2010/main" val="4171011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Fader Section</a:t>
            </a:r>
          </a:p>
        </p:txBody>
      </p:sp>
      <p:sp>
        <p:nvSpPr>
          <p:cNvPr id="3" name="Content Placeholder 2"/>
          <p:cNvSpPr>
            <a:spLocks noGrp="1"/>
          </p:cNvSpPr>
          <p:nvPr>
            <p:ph idx="1"/>
          </p:nvPr>
        </p:nvSpPr>
        <p:spPr>
          <a:xfrm>
            <a:off x="287767" y="1286799"/>
            <a:ext cx="4123596" cy="4582660"/>
          </a:xfrm>
        </p:spPr>
        <p:txBody>
          <a:bodyPr/>
          <a:lstStyle/>
          <a:p>
            <a:r>
              <a:rPr lang="en-US" dirty="0"/>
              <a:t>The Master Signal gain should be higher or “hotter” than any signal upstream.</a:t>
            </a:r>
          </a:p>
          <a:p>
            <a:r>
              <a:rPr lang="en-US" dirty="0"/>
              <a:t>Group sub mixer</a:t>
            </a:r>
          </a:p>
          <a:p>
            <a:endParaRPr lang="en-US" dirty="0"/>
          </a:p>
          <a:p>
            <a:endParaRPr lang="en-US" dirty="0"/>
          </a:p>
        </p:txBody>
      </p:sp>
      <p:pic>
        <p:nvPicPr>
          <p:cNvPr id="4" name="Picture 3"/>
          <p:cNvPicPr>
            <a:picLocks noChangeAspect="1"/>
          </p:cNvPicPr>
          <p:nvPr/>
        </p:nvPicPr>
        <p:blipFill rotWithShape="1">
          <a:blip r:embed="rId2"/>
          <a:srcRect t="63604"/>
          <a:stretch/>
        </p:blipFill>
        <p:spPr>
          <a:xfrm>
            <a:off x="6255306" y="1394505"/>
            <a:ext cx="3795528" cy="4933698"/>
          </a:xfrm>
          <a:prstGeom prst="rect">
            <a:avLst/>
          </a:prstGeom>
        </p:spPr>
      </p:pic>
    </p:spTree>
    <p:extLst>
      <p:ext uri="{BB962C8B-B14F-4D97-AF65-F5344CB8AC3E}">
        <p14:creationId xmlns:p14="http://schemas.microsoft.com/office/powerpoint/2010/main" val="264735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37626"/>
            <a:ext cx="10305586" cy="2326061"/>
          </a:xfrm>
        </p:spPr>
        <p:txBody>
          <a:bodyPr/>
          <a:lstStyle/>
          <a:p>
            <a:r>
              <a:rPr lang="en-US" dirty="0"/>
              <a:t>So most of us Volunteer.</a:t>
            </a:r>
          </a:p>
          <a:p>
            <a:pPr lvl="1"/>
            <a:r>
              <a:rPr lang="en-US" dirty="0"/>
              <a:t>How did you get to be the “Audio guy” (or Gal) for your Church!</a:t>
            </a:r>
          </a:p>
          <a:p>
            <a:pPr lvl="2"/>
            <a:r>
              <a:rPr lang="en-US" dirty="0"/>
              <a:t>You have a passion for the Art of Audio</a:t>
            </a:r>
          </a:p>
          <a:p>
            <a:pPr lvl="2"/>
            <a:r>
              <a:rPr lang="en-US" dirty="0"/>
              <a:t>You were asked to join the Team because of history as an audio </a:t>
            </a:r>
            <a:r>
              <a:rPr lang="en-US" dirty="0" err="1"/>
              <a:t>tecky</a:t>
            </a:r>
            <a:r>
              <a:rPr lang="en-US" dirty="0"/>
              <a:t>.</a:t>
            </a:r>
          </a:p>
          <a:p>
            <a:pPr lvl="2"/>
            <a:r>
              <a:rPr lang="en-US" dirty="0"/>
              <a:t>Ole Joe didn’t show up so I jumped in to help.</a:t>
            </a:r>
          </a:p>
          <a:p>
            <a:pPr lvl="2"/>
            <a:r>
              <a:rPr lang="en-US" dirty="0"/>
              <a:t>No one else will do it…..</a:t>
            </a:r>
          </a:p>
          <a:p>
            <a:pPr lvl="2"/>
            <a:endParaRPr lang="en-US" dirty="0"/>
          </a:p>
        </p:txBody>
      </p:sp>
      <p:sp>
        <p:nvSpPr>
          <p:cNvPr id="4" name="TextBox 3"/>
          <p:cNvSpPr txBox="1"/>
          <p:nvPr/>
        </p:nvSpPr>
        <p:spPr>
          <a:xfrm>
            <a:off x="1103312" y="3021495"/>
            <a:ext cx="10336696" cy="2031325"/>
          </a:xfrm>
          <a:prstGeom prst="rect">
            <a:avLst/>
          </a:prstGeom>
          <a:noFill/>
        </p:spPr>
        <p:txBody>
          <a:bodyPr wrap="square" rtlCol="0">
            <a:spAutoFit/>
          </a:bodyPr>
          <a:lstStyle/>
          <a:p>
            <a:r>
              <a:rPr lang="en-US" dirty="0"/>
              <a:t>If you fall in the last two categories, you are not alone. I would say that the majority of audio persons have little or no experience when they first sit behind a mixing console.</a:t>
            </a:r>
          </a:p>
          <a:p>
            <a:endParaRPr lang="en-US" dirty="0"/>
          </a:p>
          <a:p>
            <a:r>
              <a:rPr lang="en-US" dirty="0"/>
              <a:t>This is a very intimidating position that you’ve put yourself into.</a:t>
            </a:r>
          </a:p>
          <a:p>
            <a:endParaRPr lang="en-US" dirty="0"/>
          </a:p>
          <a:p>
            <a:r>
              <a:rPr lang="en-US" dirty="0"/>
              <a:t>You want to do a great job but time doesn’t allow you to learn the correct way to accomplish “great”. So what happens next……</a:t>
            </a:r>
          </a:p>
        </p:txBody>
      </p:sp>
    </p:spTree>
    <p:extLst>
      <p:ext uri="{BB962C8B-B14F-4D97-AF65-F5344CB8AC3E}">
        <p14:creationId xmlns:p14="http://schemas.microsoft.com/office/powerpoint/2010/main" val="1500438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Auxiliary Master Section</a:t>
            </a:r>
          </a:p>
        </p:txBody>
      </p:sp>
      <p:sp>
        <p:nvSpPr>
          <p:cNvPr id="3" name="Content Placeholder 2"/>
          <p:cNvSpPr>
            <a:spLocks noGrp="1"/>
          </p:cNvSpPr>
          <p:nvPr>
            <p:ph idx="1"/>
          </p:nvPr>
        </p:nvSpPr>
        <p:spPr>
          <a:xfrm>
            <a:off x="238340" y="1285103"/>
            <a:ext cx="3530472" cy="4938583"/>
          </a:xfrm>
        </p:spPr>
        <p:txBody>
          <a:bodyPr/>
          <a:lstStyle/>
          <a:p>
            <a:r>
              <a:rPr lang="en-US" dirty="0"/>
              <a:t>Master volume for stage monitors</a:t>
            </a:r>
          </a:p>
          <a:p>
            <a:r>
              <a:rPr lang="en-US" dirty="0"/>
              <a:t>Master gain for signal sent to recording or effects</a:t>
            </a:r>
          </a:p>
        </p:txBody>
      </p:sp>
      <p:pic>
        <p:nvPicPr>
          <p:cNvPr id="4" name="Picture 3"/>
          <p:cNvPicPr>
            <a:picLocks noChangeAspect="1"/>
          </p:cNvPicPr>
          <p:nvPr/>
        </p:nvPicPr>
        <p:blipFill rotWithShape="1">
          <a:blip r:embed="rId2"/>
          <a:srcRect t="35495" b="40541"/>
          <a:stretch/>
        </p:blipFill>
        <p:spPr>
          <a:xfrm>
            <a:off x="5709081" y="2180509"/>
            <a:ext cx="4341753" cy="3715915"/>
          </a:xfrm>
          <a:prstGeom prst="rect">
            <a:avLst/>
          </a:prstGeom>
        </p:spPr>
      </p:pic>
    </p:spTree>
    <p:extLst>
      <p:ext uri="{BB962C8B-B14F-4D97-AF65-F5344CB8AC3E}">
        <p14:creationId xmlns:p14="http://schemas.microsoft.com/office/powerpoint/2010/main" val="65399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Metering</a:t>
            </a:r>
          </a:p>
        </p:txBody>
      </p:sp>
      <p:sp>
        <p:nvSpPr>
          <p:cNvPr id="3" name="Content Placeholder 2"/>
          <p:cNvSpPr>
            <a:spLocks noGrp="1"/>
          </p:cNvSpPr>
          <p:nvPr>
            <p:ph idx="1"/>
          </p:nvPr>
        </p:nvSpPr>
        <p:spPr>
          <a:xfrm>
            <a:off x="646111" y="1249728"/>
            <a:ext cx="5952396" cy="4446736"/>
          </a:xfrm>
        </p:spPr>
        <p:txBody>
          <a:bodyPr/>
          <a:lstStyle/>
          <a:p>
            <a:r>
              <a:rPr lang="en-US" dirty="0"/>
              <a:t>Vital information shows up here in the form of little lights (hopefully not red ones)</a:t>
            </a:r>
          </a:p>
          <a:p>
            <a:r>
              <a:rPr lang="en-US" dirty="0"/>
              <a:t>Used for Pre Fade Listen (PFL) of Individual Channels</a:t>
            </a:r>
          </a:p>
          <a:p>
            <a:r>
              <a:rPr lang="en-US" dirty="0"/>
              <a:t>Used for After Fade Listen (AFL) of groups or Master outputs.</a:t>
            </a:r>
          </a:p>
          <a:p>
            <a:r>
              <a:rPr lang="en-US" dirty="0"/>
              <a:t>Monitors Master output going to amps and speakers.</a:t>
            </a:r>
          </a:p>
        </p:txBody>
      </p:sp>
      <p:pic>
        <p:nvPicPr>
          <p:cNvPr id="5" name="Picture 4"/>
          <p:cNvPicPr>
            <a:picLocks noChangeAspect="1"/>
          </p:cNvPicPr>
          <p:nvPr/>
        </p:nvPicPr>
        <p:blipFill rotWithShape="1">
          <a:blip r:embed="rId2"/>
          <a:srcRect l="29193" r="-643" b="63964"/>
          <a:stretch/>
        </p:blipFill>
        <p:spPr>
          <a:xfrm>
            <a:off x="7401697" y="1471181"/>
            <a:ext cx="2557848" cy="4607351"/>
          </a:xfrm>
          <a:prstGeom prst="rect">
            <a:avLst/>
          </a:prstGeom>
        </p:spPr>
      </p:pic>
    </p:spTree>
    <p:extLst>
      <p:ext uri="{BB962C8B-B14F-4D97-AF65-F5344CB8AC3E}">
        <p14:creationId xmlns:p14="http://schemas.microsoft.com/office/powerpoint/2010/main" val="2175544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Cables</a:t>
            </a:r>
          </a:p>
        </p:txBody>
      </p:sp>
      <p:sp>
        <p:nvSpPr>
          <p:cNvPr id="3" name="Content Placeholder 2"/>
          <p:cNvSpPr>
            <a:spLocks noGrp="1"/>
          </p:cNvSpPr>
          <p:nvPr>
            <p:ph idx="1"/>
          </p:nvPr>
        </p:nvSpPr>
        <p:spPr>
          <a:xfrm>
            <a:off x="875201" y="1533935"/>
            <a:ext cx="8946541" cy="949774"/>
          </a:xfrm>
        </p:spPr>
        <p:txBody>
          <a:bodyPr/>
          <a:lstStyle/>
          <a:p>
            <a:pPr marL="0" indent="0">
              <a:buNone/>
            </a:pPr>
            <a:r>
              <a:rPr lang="en-US" dirty="0"/>
              <a:t>In this section we will learn about the different cable types and their roles and importance.</a:t>
            </a:r>
          </a:p>
          <a:p>
            <a:pPr marL="0" indent="0">
              <a:buNone/>
            </a:pPr>
            <a:endParaRPr lang="en-US" dirty="0"/>
          </a:p>
        </p:txBody>
      </p:sp>
      <p:pic>
        <p:nvPicPr>
          <p:cNvPr id="4" name="Picture 3"/>
          <p:cNvPicPr>
            <a:picLocks noChangeAspect="1"/>
          </p:cNvPicPr>
          <p:nvPr/>
        </p:nvPicPr>
        <p:blipFill>
          <a:blip r:embed="rId2"/>
          <a:stretch>
            <a:fillRect/>
          </a:stretch>
        </p:blipFill>
        <p:spPr>
          <a:xfrm>
            <a:off x="3121113" y="2674412"/>
            <a:ext cx="6531014" cy="3676961"/>
          </a:xfrm>
          <a:prstGeom prst="rect">
            <a:avLst/>
          </a:prstGeom>
        </p:spPr>
      </p:pic>
    </p:spTree>
    <p:extLst>
      <p:ext uri="{BB962C8B-B14F-4D97-AF65-F5344CB8AC3E}">
        <p14:creationId xmlns:p14="http://schemas.microsoft.com/office/powerpoint/2010/main" val="3902791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123" y="236475"/>
            <a:ext cx="9980699" cy="2716790"/>
          </a:xfrm>
        </p:spPr>
        <p:txBody>
          <a:bodyPr/>
          <a:lstStyle/>
          <a:p>
            <a:r>
              <a:rPr lang="en-US" dirty="0"/>
              <a:t>XLR Cables – Typical Microphone cable. </a:t>
            </a:r>
          </a:p>
          <a:p>
            <a:pPr lvl="1"/>
            <a:r>
              <a:rPr lang="en-US" dirty="0"/>
              <a:t>Balanced XLR cables will have an XLR type connector on each end. </a:t>
            </a:r>
          </a:p>
          <a:p>
            <a:pPr lvl="1"/>
            <a:r>
              <a:rPr lang="en-US" dirty="0"/>
              <a:t>Some balanced cables may have an XLR connector on one end and a TRS (Tip, Ring and Sleeve) connector on the other.</a:t>
            </a:r>
          </a:p>
          <a:p>
            <a:r>
              <a:rPr lang="en-US" dirty="0"/>
              <a:t>An unbalanced XLR cables will have an XLR connector and a TS (Tip Sleeve) connector. This is the least desirable type of microphone cable.</a:t>
            </a:r>
          </a:p>
        </p:txBody>
      </p:sp>
      <p:pic>
        <p:nvPicPr>
          <p:cNvPr id="4" name="Picture 3"/>
          <p:cNvPicPr>
            <a:picLocks noChangeAspect="1"/>
          </p:cNvPicPr>
          <p:nvPr/>
        </p:nvPicPr>
        <p:blipFill>
          <a:blip r:embed="rId2"/>
          <a:stretch>
            <a:fillRect/>
          </a:stretch>
        </p:blipFill>
        <p:spPr>
          <a:xfrm>
            <a:off x="879619" y="2631989"/>
            <a:ext cx="5307525" cy="2350627"/>
          </a:xfrm>
          <a:prstGeom prst="rect">
            <a:avLst/>
          </a:prstGeom>
        </p:spPr>
      </p:pic>
      <p:pic>
        <p:nvPicPr>
          <p:cNvPr id="5" name="Picture 4"/>
          <p:cNvPicPr>
            <a:picLocks noChangeAspect="1"/>
          </p:cNvPicPr>
          <p:nvPr/>
        </p:nvPicPr>
        <p:blipFill>
          <a:blip r:embed="rId3"/>
          <a:stretch>
            <a:fillRect/>
          </a:stretch>
        </p:blipFill>
        <p:spPr>
          <a:xfrm>
            <a:off x="6641831" y="2631990"/>
            <a:ext cx="4609071" cy="2350626"/>
          </a:xfrm>
          <a:prstGeom prst="rect">
            <a:avLst/>
          </a:prstGeom>
        </p:spPr>
      </p:pic>
      <p:pic>
        <p:nvPicPr>
          <p:cNvPr id="6" name="Picture 5"/>
          <p:cNvPicPr>
            <a:picLocks noChangeAspect="1"/>
          </p:cNvPicPr>
          <p:nvPr/>
        </p:nvPicPr>
        <p:blipFill>
          <a:blip r:embed="rId4"/>
          <a:stretch>
            <a:fillRect/>
          </a:stretch>
        </p:blipFill>
        <p:spPr>
          <a:xfrm>
            <a:off x="3020081" y="5095142"/>
            <a:ext cx="6334125" cy="1085850"/>
          </a:xfrm>
          <a:prstGeom prst="rect">
            <a:avLst/>
          </a:prstGeom>
        </p:spPr>
      </p:pic>
      <p:sp>
        <p:nvSpPr>
          <p:cNvPr id="7" name="TextBox 6"/>
          <p:cNvSpPr txBox="1"/>
          <p:nvPr/>
        </p:nvSpPr>
        <p:spPr>
          <a:xfrm>
            <a:off x="7840361" y="4605086"/>
            <a:ext cx="2514602" cy="369332"/>
          </a:xfrm>
          <a:prstGeom prst="rect">
            <a:avLst/>
          </a:prstGeom>
          <a:noFill/>
        </p:spPr>
        <p:txBody>
          <a:bodyPr wrap="square" rtlCol="0">
            <a:spAutoFit/>
          </a:bodyPr>
          <a:lstStyle/>
          <a:p>
            <a:pPr algn="ctr"/>
            <a:r>
              <a:rPr lang="en-US" dirty="0">
                <a:solidFill>
                  <a:srgbClr val="FF0000"/>
                </a:solidFill>
              </a:rPr>
              <a:t>Balanced XLR-TRS</a:t>
            </a:r>
          </a:p>
        </p:txBody>
      </p:sp>
      <p:sp>
        <p:nvSpPr>
          <p:cNvPr id="8" name="TextBox 7"/>
          <p:cNvSpPr txBox="1"/>
          <p:nvPr/>
        </p:nvSpPr>
        <p:spPr>
          <a:xfrm>
            <a:off x="2276080" y="4588745"/>
            <a:ext cx="2514602" cy="369332"/>
          </a:xfrm>
          <a:prstGeom prst="rect">
            <a:avLst/>
          </a:prstGeom>
          <a:noFill/>
        </p:spPr>
        <p:txBody>
          <a:bodyPr wrap="square" rtlCol="0">
            <a:spAutoFit/>
          </a:bodyPr>
          <a:lstStyle/>
          <a:p>
            <a:pPr algn="ctr"/>
            <a:r>
              <a:rPr lang="en-US" dirty="0">
                <a:solidFill>
                  <a:srgbClr val="FF0000"/>
                </a:solidFill>
              </a:rPr>
              <a:t>Balanced XLR-XLR</a:t>
            </a:r>
          </a:p>
        </p:txBody>
      </p:sp>
      <p:sp>
        <p:nvSpPr>
          <p:cNvPr id="9" name="Rectangle 8"/>
          <p:cNvSpPr/>
          <p:nvPr/>
        </p:nvSpPr>
        <p:spPr>
          <a:xfrm>
            <a:off x="5697086" y="5811660"/>
            <a:ext cx="2335896" cy="369332"/>
          </a:xfrm>
          <a:prstGeom prst="rect">
            <a:avLst/>
          </a:prstGeom>
        </p:spPr>
        <p:txBody>
          <a:bodyPr wrap="none">
            <a:spAutoFit/>
          </a:bodyPr>
          <a:lstStyle/>
          <a:p>
            <a:pPr algn="ctr"/>
            <a:r>
              <a:rPr lang="en-US" dirty="0">
                <a:solidFill>
                  <a:srgbClr val="FF0000"/>
                </a:solidFill>
              </a:rPr>
              <a:t>Unbalanced XLR-TS</a:t>
            </a:r>
          </a:p>
        </p:txBody>
      </p:sp>
    </p:spTree>
    <p:extLst>
      <p:ext uri="{BB962C8B-B14F-4D97-AF65-F5344CB8AC3E}">
        <p14:creationId xmlns:p14="http://schemas.microsoft.com/office/powerpoint/2010/main" val="3938405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Speaker Cable</a:t>
            </a:r>
          </a:p>
        </p:txBody>
      </p:sp>
      <p:sp>
        <p:nvSpPr>
          <p:cNvPr id="3" name="Content Placeholder 2"/>
          <p:cNvSpPr>
            <a:spLocks noGrp="1"/>
          </p:cNvSpPr>
          <p:nvPr>
            <p:ph idx="1"/>
          </p:nvPr>
        </p:nvSpPr>
        <p:spPr>
          <a:xfrm>
            <a:off x="646112" y="1235677"/>
            <a:ext cx="6632018" cy="4275438"/>
          </a:xfrm>
        </p:spPr>
        <p:txBody>
          <a:bodyPr/>
          <a:lstStyle/>
          <a:p>
            <a:r>
              <a:rPr lang="en-US" dirty="0"/>
              <a:t>Speaker cables need to be larger in wire gauge than instrument or microphone cables.</a:t>
            </a:r>
          </a:p>
          <a:p>
            <a:r>
              <a:rPr lang="en-US" dirty="0"/>
              <a:t>Speaker cables carry more voltage than instrument or mic cables. This higher current demands a larger diameter to prevent signal loss over longer runs.</a:t>
            </a:r>
          </a:p>
          <a:p>
            <a:r>
              <a:rPr lang="en-US" dirty="0"/>
              <a:t>Using an instrument cable in place of a speaker cable can result in melting of the wire and/or loss of performance.</a:t>
            </a:r>
          </a:p>
        </p:txBody>
      </p:sp>
      <p:pic>
        <p:nvPicPr>
          <p:cNvPr id="4" name="Picture 3"/>
          <p:cNvPicPr>
            <a:picLocks noChangeAspect="1"/>
          </p:cNvPicPr>
          <p:nvPr/>
        </p:nvPicPr>
        <p:blipFill>
          <a:blip r:embed="rId2"/>
          <a:stretch>
            <a:fillRect/>
          </a:stretch>
        </p:blipFill>
        <p:spPr>
          <a:xfrm>
            <a:off x="7500551" y="1853248"/>
            <a:ext cx="3351178" cy="3445941"/>
          </a:xfrm>
          <a:prstGeom prst="rect">
            <a:avLst/>
          </a:prstGeom>
        </p:spPr>
      </p:pic>
    </p:spTree>
    <p:extLst>
      <p:ext uri="{BB962C8B-B14F-4D97-AF65-F5344CB8AC3E}">
        <p14:creationId xmlns:p14="http://schemas.microsoft.com/office/powerpoint/2010/main" val="2346767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 Cables</a:t>
            </a:r>
          </a:p>
        </p:txBody>
      </p:sp>
      <p:sp>
        <p:nvSpPr>
          <p:cNvPr id="3" name="Content Placeholder 2"/>
          <p:cNvSpPr>
            <a:spLocks noGrp="1"/>
          </p:cNvSpPr>
          <p:nvPr>
            <p:ph idx="1"/>
          </p:nvPr>
        </p:nvSpPr>
        <p:spPr>
          <a:xfrm>
            <a:off x="646111" y="4138664"/>
            <a:ext cx="8946541" cy="1740607"/>
          </a:xfrm>
        </p:spPr>
        <p:txBody>
          <a:bodyPr>
            <a:normAutofit fontScale="92500"/>
          </a:bodyPr>
          <a:lstStyle/>
          <a:p>
            <a:r>
              <a:rPr lang="en-US" dirty="0"/>
              <a:t>Typical use is for guitar, bass and keyboard.</a:t>
            </a:r>
          </a:p>
          <a:p>
            <a:r>
              <a:rPr lang="en-US" dirty="0"/>
              <a:t>Shielded to prevent RF or interference from other sources near by.</a:t>
            </a:r>
          </a:p>
          <a:p>
            <a:r>
              <a:rPr lang="en-US" dirty="0"/>
              <a:t>Quality is paramount here. Like Mic cables, you get what you pay for.</a:t>
            </a:r>
          </a:p>
          <a:p>
            <a:r>
              <a:rPr lang="en-US" dirty="0"/>
              <a:t>Do not use instrument cables for speaker cables.</a:t>
            </a:r>
          </a:p>
        </p:txBody>
      </p:sp>
      <p:pic>
        <p:nvPicPr>
          <p:cNvPr id="5" name="Picture 4"/>
          <p:cNvPicPr>
            <a:picLocks noChangeAspect="1"/>
          </p:cNvPicPr>
          <p:nvPr/>
        </p:nvPicPr>
        <p:blipFill>
          <a:blip r:embed="rId2"/>
          <a:stretch>
            <a:fillRect/>
          </a:stretch>
        </p:blipFill>
        <p:spPr>
          <a:xfrm>
            <a:off x="5348472" y="1152983"/>
            <a:ext cx="5372100" cy="2857500"/>
          </a:xfrm>
          <a:prstGeom prst="rect">
            <a:avLst/>
          </a:prstGeom>
        </p:spPr>
      </p:pic>
    </p:spTree>
    <p:extLst>
      <p:ext uri="{BB962C8B-B14F-4D97-AF65-F5344CB8AC3E}">
        <p14:creationId xmlns:p14="http://schemas.microsoft.com/office/powerpoint/2010/main" val="498068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Microphone types</a:t>
            </a:r>
          </a:p>
        </p:txBody>
      </p:sp>
      <p:sp>
        <p:nvSpPr>
          <p:cNvPr id="3" name="Content Placeholder 2"/>
          <p:cNvSpPr>
            <a:spLocks noGrp="1"/>
          </p:cNvSpPr>
          <p:nvPr>
            <p:ph idx="1"/>
          </p:nvPr>
        </p:nvSpPr>
        <p:spPr>
          <a:xfrm>
            <a:off x="875201" y="1509221"/>
            <a:ext cx="8946541" cy="4195481"/>
          </a:xfrm>
        </p:spPr>
        <p:txBody>
          <a:bodyPr/>
          <a:lstStyle/>
          <a:p>
            <a:r>
              <a:rPr lang="en-US" dirty="0"/>
              <a:t>Dynamic</a:t>
            </a:r>
          </a:p>
          <a:p>
            <a:pPr lvl="1"/>
            <a:r>
              <a:rPr lang="en-US" dirty="0"/>
              <a:t>Shure SM-57</a:t>
            </a:r>
          </a:p>
          <a:p>
            <a:pPr lvl="1"/>
            <a:r>
              <a:rPr lang="en-US" dirty="0"/>
              <a:t>Shure SM-58</a:t>
            </a:r>
          </a:p>
          <a:p>
            <a:pPr lvl="1"/>
            <a:r>
              <a:rPr lang="en-US" dirty="0"/>
              <a:t>EV NAD 267, 367, 767, etc.</a:t>
            </a:r>
          </a:p>
          <a:p>
            <a:pPr lvl="1"/>
            <a:r>
              <a:rPr lang="en-US" dirty="0" err="1"/>
              <a:t>Sennheiser</a:t>
            </a:r>
            <a:r>
              <a:rPr lang="en-US" dirty="0"/>
              <a:t> e835, e945, etc.</a:t>
            </a:r>
          </a:p>
          <a:p>
            <a:r>
              <a:rPr lang="en-US" dirty="0"/>
              <a:t>Condenser</a:t>
            </a:r>
          </a:p>
          <a:p>
            <a:pPr lvl="1"/>
            <a:r>
              <a:rPr lang="en-US" dirty="0"/>
              <a:t>Shure SM-87a</a:t>
            </a:r>
          </a:p>
          <a:p>
            <a:pPr lvl="1"/>
            <a:r>
              <a:rPr lang="en-US" dirty="0"/>
              <a:t>EV RE410</a:t>
            </a:r>
          </a:p>
          <a:p>
            <a:pPr lvl="1"/>
            <a:r>
              <a:rPr lang="en-US" dirty="0" err="1"/>
              <a:t>Sennheiser</a:t>
            </a:r>
            <a:r>
              <a:rPr lang="en-US" dirty="0"/>
              <a:t> e965</a:t>
            </a:r>
          </a:p>
          <a:p>
            <a:pPr lvl="1"/>
            <a:endParaRPr lang="en-US" dirty="0"/>
          </a:p>
        </p:txBody>
      </p:sp>
      <p:pic>
        <p:nvPicPr>
          <p:cNvPr id="4" name="Picture 3"/>
          <p:cNvPicPr>
            <a:picLocks noChangeAspect="1"/>
          </p:cNvPicPr>
          <p:nvPr/>
        </p:nvPicPr>
        <p:blipFill>
          <a:blip r:embed="rId2"/>
          <a:stretch>
            <a:fillRect/>
          </a:stretch>
        </p:blipFill>
        <p:spPr>
          <a:xfrm>
            <a:off x="3698917" y="3718172"/>
            <a:ext cx="4377063" cy="2744411"/>
          </a:xfrm>
          <a:prstGeom prst="rect">
            <a:avLst/>
          </a:prstGeom>
        </p:spPr>
      </p:pic>
      <p:pic>
        <p:nvPicPr>
          <p:cNvPr id="5" name="Picture 4"/>
          <p:cNvPicPr>
            <a:picLocks noChangeAspect="1"/>
          </p:cNvPicPr>
          <p:nvPr/>
        </p:nvPicPr>
        <p:blipFill>
          <a:blip r:embed="rId3"/>
          <a:stretch>
            <a:fillRect/>
          </a:stretch>
        </p:blipFill>
        <p:spPr>
          <a:xfrm>
            <a:off x="6465805" y="924182"/>
            <a:ext cx="3814119" cy="2383824"/>
          </a:xfrm>
          <a:prstGeom prst="rect">
            <a:avLst/>
          </a:prstGeom>
        </p:spPr>
      </p:pic>
    </p:spTree>
    <p:extLst>
      <p:ext uri="{BB962C8B-B14F-4D97-AF65-F5344CB8AC3E}">
        <p14:creationId xmlns:p14="http://schemas.microsoft.com/office/powerpoint/2010/main" val="2390467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21174"/>
          </a:xfrm>
        </p:spPr>
        <p:txBody>
          <a:bodyPr/>
          <a:lstStyle/>
          <a:p>
            <a:r>
              <a:rPr lang="en-US" dirty="0"/>
              <a:t>Microphone Patterns</a:t>
            </a:r>
          </a:p>
        </p:txBody>
      </p:sp>
      <p:sp>
        <p:nvSpPr>
          <p:cNvPr id="3" name="Content Placeholder 2"/>
          <p:cNvSpPr>
            <a:spLocks noGrp="1"/>
          </p:cNvSpPr>
          <p:nvPr>
            <p:ph idx="1"/>
          </p:nvPr>
        </p:nvSpPr>
        <p:spPr>
          <a:xfrm>
            <a:off x="732609" y="1422723"/>
            <a:ext cx="8946541" cy="4545591"/>
          </a:xfrm>
        </p:spPr>
        <p:txBody>
          <a:bodyPr>
            <a:normAutofit fontScale="85000" lnSpcReduction="10000"/>
          </a:bodyPr>
          <a:lstStyle/>
          <a:p>
            <a:endParaRPr lang="en-US" dirty="0"/>
          </a:p>
          <a:p>
            <a:r>
              <a:rPr lang="en-US" dirty="0"/>
              <a:t>Omni directional</a:t>
            </a:r>
          </a:p>
          <a:p>
            <a:r>
              <a:rPr lang="en-US" dirty="0"/>
              <a:t>Cardioid</a:t>
            </a:r>
          </a:p>
          <a:p>
            <a:r>
              <a:rPr lang="en-US" dirty="0"/>
              <a:t>Super Cardioid</a:t>
            </a:r>
          </a:p>
          <a:p>
            <a:r>
              <a:rPr lang="en-US" dirty="0" err="1"/>
              <a:t>Hypercardioid</a:t>
            </a:r>
            <a:endParaRPr lang="en-US" dirty="0"/>
          </a:p>
          <a:p>
            <a:r>
              <a:rPr lang="en-US" dirty="0"/>
              <a:t>Bidirectional</a:t>
            </a:r>
          </a:p>
          <a:p>
            <a:endParaRPr lang="en-US" dirty="0"/>
          </a:p>
          <a:p>
            <a:endParaRPr lang="en-US" dirty="0"/>
          </a:p>
          <a:p>
            <a:endParaRPr lang="en-US" dirty="0"/>
          </a:p>
          <a:p>
            <a:r>
              <a:rPr lang="en-US" dirty="0"/>
              <a:t>Phantom Power</a:t>
            </a:r>
          </a:p>
          <a:p>
            <a:pPr lvl="1"/>
            <a:r>
              <a:rPr lang="en-US" dirty="0"/>
              <a:t>Most condenser mics require some type of power. Some come with batteries but most get their power from your console. The “+48vlt phantom” button will supply the channel with mic power. Some consoles allow individual channel 48v phantom but most allow you to send phantom in banks of 8 channels.</a:t>
            </a:r>
          </a:p>
          <a:p>
            <a:endParaRPr lang="en-US" dirty="0"/>
          </a:p>
          <a:p>
            <a:endParaRPr lang="en-US" dirty="0"/>
          </a:p>
        </p:txBody>
      </p:sp>
      <p:pic>
        <p:nvPicPr>
          <p:cNvPr id="4" name="Picture 3"/>
          <p:cNvPicPr>
            <a:picLocks noChangeAspect="1"/>
          </p:cNvPicPr>
          <p:nvPr/>
        </p:nvPicPr>
        <p:blipFill>
          <a:blip r:embed="rId2"/>
          <a:stretch>
            <a:fillRect/>
          </a:stretch>
        </p:blipFill>
        <p:spPr>
          <a:xfrm>
            <a:off x="3459892" y="1422723"/>
            <a:ext cx="7738976" cy="3281899"/>
          </a:xfrm>
          <a:prstGeom prst="rect">
            <a:avLst/>
          </a:prstGeom>
        </p:spPr>
      </p:pic>
    </p:spTree>
    <p:extLst>
      <p:ext uri="{BB962C8B-B14F-4D97-AF65-F5344CB8AC3E}">
        <p14:creationId xmlns:p14="http://schemas.microsoft.com/office/powerpoint/2010/main" val="521301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Microphones</a:t>
            </a:r>
          </a:p>
        </p:txBody>
      </p:sp>
      <p:sp>
        <p:nvSpPr>
          <p:cNvPr id="3" name="Content Placeholder 2"/>
          <p:cNvSpPr>
            <a:spLocks noGrp="1"/>
          </p:cNvSpPr>
          <p:nvPr>
            <p:ph idx="1"/>
          </p:nvPr>
        </p:nvSpPr>
        <p:spPr>
          <a:xfrm>
            <a:off x="473118" y="1360940"/>
            <a:ext cx="8946541" cy="4195481"/>
          </a:xfrm>
        </p:spPr>
        <p:txBody>
          <a:bodyPr/>
          <a:lstStyle/>
          <a:p>
            <a:r>
              <a:rPr lang="en-US" dirty="0"/>
              <a:t>Floor or table mics (condenser)</a:t>
            </a:r>
          </a:p>
          <a:p>
            <a:r>
              <a:rPr lang="en-US" dirty="0"/>
              <a:t>Overhead Choir mics (condenser)</a:t>
            </a:r>
          </a:p>
          <a:p>
            <a:r>
              <a:rPr lang="en-US" dirty="0"/>
              <a:t>Podium mics (condenser)</a:t>
            </a:r>
          </a:p>
        </p:txBody>
      </p:sp>
      <p:pic>
        <p:nvPicPr>
          <p:cNvPr id="4" name="Picture 3"/>
          <p:cNvPicPr>
            <a:picLocks noChangeAspect="1"/>
          </p:cNvPicPr>
          <p:nvPr/>
        </p:nvPicPr>
        <p:blipFill>
          <a:blip r:embed="rId2"/>
          <a:stretch>
            <a:fillRect/>
          </a:stretch>
        </p:blipFill>
        <p:spPr>
          <a:xfrm>
            <a:off x="5827190" y="2047161"/>
            <a:ext cx="3592469" cy="1986564"/>
          </a:xfrm>
          <a:prstGeom prst="rect">
            <a:avLst/>
          </a:prstGeom>
        </p:spPr>
      </p:pic>
      <p:pic>
        <p:nvPicPr>
          <p:cNvPr id="5" name="Picture 4"/>
          <p:cNvPicPr>
            <a:picLocks noChangeAspect="1"/>
          </p:cNvPicPr>
          <p:nvPr/>
        </p:nvPicPr>
        <p:blipFill>
          <a:blip r:embed="rId3"/>
          <a:stretch>
            <a:fillRect/>
          </a:stretch>
        </p:blipFill>
        <p:spPr>
          <a:xfrm>
            <a:off x="4326913" y="3756283"/>
            <a:ext cx="2894223" cy="2894223"/>
          </a:xfrm>
          <a:prstGeom prst="rect">
            <a:avLst/>
          </a:prstGeom>
        </p:spPr>
      </p:pic>
      <p:pic>
        <p:nvPicPr>
          <p:cNvPr id="6" name="Picture 5"/>
          <p:cNvPicPr>
            <a:picLocks noChangeAspect="1"/>
          </p:cNvPicPr>
          <p:nvPr/>
        </p:nvPicPr>
        <p:blipFill>
          <a:blip r:embed="rId4"/>
          <a:stretch>
            <a:fillRect/>
          </a:stretch>
        </p:blipFill>
        <p:spPr>
          <a:xfrm>
            <a:off x="1749457" y="2947333"/>
            <a:ext cx="3007893" cy="3007893"/>
          </a:xfrm>
          <a:prstGeom prst="rect">
            <a:avLst/>
          </a:prstGeom>
        </p:spPr>
      </p:pic>
    </p:spTree>
    <p:extLst>
      <p:ext uri="{BB962C8B-B14F-4D97-AF65-F5344CB8AC3E}">
        <p14:creationId xmlns:p14="http://schemas.microsoft.com/office/powerpoint/2010/main" val="854108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Wireless Mics</a:t>
            </a:r>
          </a:p>
        </p:txBody>
      </p:sp>
      <p:sp>
        <p:nvSpPr>
          <p:cNvPr id="3" name="Content Placeholder 2"/>
          <p:cNvSpPr>
            <a:spLocks noGrp="1"/>
          </p:cNvSpPr>
          <p:nvPr>
            <p:ph idx="1"/>
          </p:nvPr>
        </p:nvSpPr>
        <p:spPr/>
        <p:txBody>
          <a:bodyPr/>
          <a:lstStyle/>
          <a:p>
            <a:r>
              <a:rPr lang="en-US" dirty="0"/>
              <a:t>Three levels of gain on most mics</a:t>
            </a:r>
          </a:p>
          <a:p>
            <a:pPr lvl="1"/>
            <a:r>
              <a:rPr lang="en-US" dirty="0"/>
              <a:t>Gain in the handheld or </a:t>
            </a:r>
            <a:r>
              <a:rPr lang="en-US" dirty="0" err="1"/>
              <a:t>beltpack</a:t>
            </a:r>
            <a:r>
              <a:rPr lang="en-US" dirty="0"/>
              <a:t> (source from the microphone)</a:t>
            </a:r>
          </a:p>
          <a:p>
            <a:pPr lvl="1"/>
            <a:r>
              <a:rPr lang="en-US" dirty="0"/>
              <a:t>Gain or volume of the receiver (signal to the console)</a:t>
            </a:r>
          </a:p>
          <a:p>
            <a:pPr lvl="1"/>
            <a:r>
              <a:rPr lang="en-US" dirty="0"/>
              <a:t>Gain at the console (signal from the microphone)</a:t>
            </a:r>
          </a:p>
        </p:txBody>
      </p:sp>
    </p:spTree>
    <p:extLst>
      <p:ext uri="{BB962C8B-B14F-4D97-AF65-F5344CB8AC3E}">
        <p14:creationId xmlns:p14="http://schemas.microsoft.com/office/powerpoint/2010/main" val="412692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203781" y="318180"/>
            <a:ext cx="3899385" cy="1400530"/>
          </a:xfrm>
        </p:spPr>
        <p:txBody>
          <a:bodyPr/>
          <a:lstStyle/>
          <a:p>
            <a:r>
              <a:rPr lang="en-US" dirty="0" err="1"/>
              <a:t>Ahhhhhhh</a:t>
            </a:r>
            <a:r>
              <a:rPr lang="en-US" dirty="0"/>
              <a:t>!!!</a:t>
            </a:r>
          </a:p>
        </p:txBody>
      </p:sp>
      <p:sp>
        <p:nvSpPr>
          <p:cNvPr id="13" name="Content Placeholder 12"/>
          <p:cNvSpPr>
            <a:spLocks noGrp="1"/>
          </p:cNvSpPr>
          <p:nvPr>
            <p:ph idx="1"/>
          </p:nvPr>
        </p:nvSpPr>
        <p:spPr>
          <a:xfrm>
            <a:off x="772009" y="1391479"/>
            <a:ext cx="6092617" cy="4923182"/>
          </a:xfrm>
        </p:spPr>
        <p:txBody>
          <a:bodyPr/>
          <a:lstStyle/>
          <a:p>
            <a:r>
              <a:rPr lang="en-US" dirty="0"/>
              <a:t>Audio in the Church is a huge part of the worship environment.</a:t>
            </a:r>
          </a:p>
          <a:p>
            <a:r>
              <a:rPr lang="en-US" dirty="0"/>
              <a:t>Problems occur that you </a:t>
            </a:r>
            <a:r>
              <a:rPr lang="en-US" i="1" dirty="0"/>
              <a:t>must</a:t>
            </a:r>
            <a:r>
              <a:rPr lang="en-US" dirty="0"/>
              <a:t> have the knowledge to correct and usually it’s a quick decision.</a:t>
            </a:r>
          </a:p>
          <a:p>
            <a:r>
              <a:rPr lang="en-US" dirty="0"/>
              <a:t>Music Ministers (or Pastors) throw in an “element” that you have not rehearsed nor had the time to test or plan for. </a:t>
            </a:r>
          </a:p>
          <a:p>
            <a:r>
              <a:rPr lang="en-US" dirty="0"/>
              <a:t>You are frustrated because you volunteered for a position that you are not capable of doing and now your trapped.</a:t>
            </a:r>
          </a:p>
          <a:p>
            <a:r>
              <a:rPr lang="en-US" dirty="0"/>
              <a:t>Lastly – You do a great job and no one notices.</a:t>
            </a:r>
          </a:p>
          <a:p>
            <a:endParaRPr lang="en-US" dirty="0"/>
          </a:p>
          <a:p>
            <a:endParaRPr lang="en-US" dirty="0"/>
          </a:p>
          <a:p>
            <a:endParaRPr lang="en-US" dirty="0"/>
          </a:p>
        </p:txBody>
      </p:sp>
      <p:pic>
        <p:nvPicPr>
          <p:cNvPr id="16" name="Picture 15"/>
          <p:cNvPicPr>
            <a:picLocks noChangeAspect="1"/>
          </p:cNvPicPr>
          <p:nvPr/>
        </p:nvPicPr>
        <p:blipFill>
          <a:blip r:embed="rId2"/>
          <a:stretch>
            <a:fillRect/>
          </a:stretch>
        </p:blipFill>
        <p:spPr>
          <a:xfrm>
            <a:off x="6997148" y="214770"/>
            <a:ext cx="3053686" cy="3007881"/>
          </a:xfrm>
          <a:prstGeom prst="rect">
            <a:avLst/>
          </a:prstGeom>
        </p:spPr>
      </p:pic>
    </p:spTree>
    <p:extLst>
      <p:ext uri="{BB962C8B-B14F-4D97-AF65-F5344CB8AC3E}">
        <p14:creationId xmlns:p14="http://schemas.microsoft.com/office/powerpoint/2010/main" val="2109719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760" y="273545"/>
            <a:ext cx="8946541" cy="4195481"/>
          </a:xfrm>
        </p:spPr>
        <p:txBody>
          <a:bodyPr/>
          <a:lstStyle/>
          <a:p>
            <a:r>
              <a:rPr lang="en-US" dirty="0"/>
              <a:t>To achieve optimum source gain you can attenuate the handheld or </a:t>
            </a:r>
            <a:r>
              <a:rPr lang="en-US" dirty="0" err="1"/>
              <a:t>beltpack</a:t>
            </a:r>
            <a:r>
              <a:rPr lang="en-US" dirty="0"/>
              <a:t> so that the source volume is not clipping the receiver.</a:t>
            </a:r>
          </a:p>
          <a:p>
            <a:r>
              <a:rPr lang="en-US" dirty="0"/>
              <a:t>Once the source gain is achieved you will need to verify that the volume leaving the receiver is not overdriving your console.</a:t>
            </a:r>
          </a:p>
          <a:p>
            <a:endParaRPr lang="en-US" dirty="0"/>
          </a:p>
        </p:txBody>
      </p:sp>
      <p:pic>
        <p:nvPicPr>
          <p:cNvPr id="4" name="Picture 3"/>
          <p:cNvPicPr>
            <a:picLocks noChangeAspect="1"/>
          </p:cNvPicPr>
          <p:nvPr/>
        </p:nvPicPr>
        <p:blipFill rotWithShape="1">
          <a:blip r:embed="rId2"/>
          <a:srcRect t="28022"/>
          <a:stretch/>
        </p:blipFill>
        <p:spPr>
          <a:xfrm>
            <a:off x="1916843" y="1932166"/>
            <a:ext cx="7099935" cy="4442089"/>
          </a:xfrm>
          <a:prstGeom prst="rect">
            <a:avLst/>
          </a:prstGeom>
        </p:spPr>
      </p:pic>
    </p:spTree>
    <p:extLst>
      <p:ext uri="{BB962C8B-B14F-4D97-AF65-F5344CB8AC3E}">
        <p14:creationId xmlns:p14="http://schemas.microsoft.com/office/powerpoint/2010/main" val="377905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766120" y="1210962"/>
            <a:ext cx="9283734" cy="5037437"/>
          </a:xfrm>
        </p:spPr>
        <p:txBody>
          <a:bodyPr/>
          <a:lstStyle/>
          <a:p>
            <a:r>
              <a:rPr lang="en-US" dirty="0"/>
              <a:t>Helpful links</a:t>
            </a:r>
          </a:p>
          <a:p>
            <a:pPr lvl="1"/>
            <a:r>
              <a:rPr lang="en-US" dirty="0">
                <a:hlinkClick r:id="rId2"/>
              </a:rPr>
              <a:t>https://soundaudition.com</a:t>
            </a:r>
            <a:endParaRPr lang="en-US" dirty="0"/>
          </a:p>
          <a:p>
            <a:pPr lvl="2"/>
            <a:r>
              <a:rPr lang="en-US" dirty="0"/>
              <a:t>Audio exam. Very helpful in determining the talent level of your audio engineers.</a:t>
            </a:r>
          </a:p>
          <a:p>
            <a:pPr lvl="1"/>
            <a:endParaRPr lang="en-US" dirty="0"/>
          </a:p>
          <a:p>
            <a:pPr lvl="1"/>
            <a:r>
              <a:rPr lang="en-US" dirty="0">
                <a:hlinkClick r:id="rId3"/>
              </a:rPr>
              <a:t>https://www.facebook.com/groups/ChurchSoundMediaTechs/?fref=nf</a:t>
            </a:r>
            <a:endParaRPr lang="en-US" dirty="0"/>
          </a:p>
          <a:p>
            <a:pPr lvl="2"/>
            <a:r>
              <a:rPr lang="en-US" dirty="0"/>
              <a:t>Group dedicated solely to Church Technical Arts</a:t>
            </a:r>
          </a:p>
          <a:p>
            <a:pPr lvl="1"/>
            <a:r>
              <a:rPr lang="en-US" dirty="0"/>
              <a:t>Contact me:	Kimble Slaton, Owner of Hummingbird Recording Studio in Vicksburg, Ms.30 plus years in audio engineering. Currently serving as FOH engineer, Crossway Church, Vicksburg, Ms.</a:t>
            </a:r>
          </a:p>
          <a:p>
            <a:pPr lvl="1"/>
            <a:r>
              <a:rPr lang="en-US" dirty="0">
                <a:hlinkClick r:id="rId4"/>
              </a:rPr>
              <a:t>slatonki@gmail.com</a:t>
            </a:r>
            <a:r>
              <a:rPr lang="en-US" dirty="0"/>
              <a:t>      </a:t>
            </a:r>
            <a:r>
              <a:rPr lang="en-US"/>
              <a:t>601-831-7252 cell</a:t>
            </a:r>
          </a:p>
          <a:p>
            <a:pPr lvl="1"/>
            <a:endParaRPr lang="en-US" dirty="0"/>
          </a:p>
          <a:p>
            <a:pPr lvl="1"/>
            <a:endParaRPr lang="en-US" dirty="0"/>
          </a:p>
        </p:txBody>
      </p:sp>
    </p:spTree>
    <p:extLst>
      <p:ext uri="{BB962C8B-B14F-4D97-AF65-F5344CB8AC3E}">
        <p14:creationId xmlns:p14="http://schemas.microsoft.com/office/powerpoint/2010/main" val="955578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835" y="303631"/>
            <a:ext cx="9621080" cy="6150177"/>
          </a:xfrm>
        </p:spPr>
        <p:txBody>
          <a:bodyPr/>
          <a:lstStyle/>
          <a:p>
            <a:r>
              <a:rPr lang="en-US" dirty="0"/>
              <a:t>It has been said over and over that the best audio engineer is never recognized simply because if the mix is great no one notices.</a:t>
            </a:r>
          </a:p>
          <a:p>
            <a:r>
              <a:rPr lang="en-US" dirty="0"/>
              <a:t>But, let one spike of feedback run through the system or the pastors microphone stop working and everyone will turn around and look at YOU. It’s YOUR fault, it’s YOUR responsibility.</a:t>
            </a:r>
          </a:p>
          <a:p>
            <a:r>
              <a:rPr lang="en-US" dirty="0"/>
              <a:t>Wait a minute…. I’m a Volunteer, I don’t have to do this…..</a:t>
            </a:r>
          </a:p>
          <a:p>
            <a:endParaRPr lang="en-US" dirty="0"/>
          </a:p>
          <a:p>
            <a:r>
              <a:rPr lang="en-US" dirty="0"/>
              <a:t>This should never be the case. DON’T QUIT.</a:t>
            </a:r>
          </a:p>
          <a:p>
            <a:endParaRPr lang="en-US" dirty="0"/>
          </a:p>
          <a:p>
            <a:endParaRPr lang="en-US" dirty="0"/>
          </a:p>
          <a:p>
            <a:r>
              <a:rPr lang="en-US" sz="3200" dirty="0"/>
              <a:t>Lets fix this……</a:t>
            </a:r>
          </a:p>
        </p:txBody>
      </p:sp>
      <p:pic>
        <p:nvPicPr>
          <p:cNvPr id="4" name="Picture 3"/>
          <p:cNvPicPr>
            <a:picLocks noChangeAspect="1"/>
          </p:cNvPicPr>
          <p:nvPr/>
        </p:nvPicPr>
        <p:blipFill>
          <a:blip r:embed="rId2"/>
          <a:stretch>
            <a:fillRect/>
          </a:stretch>
        </p:blipFill>
        <p:spPr>
          <a:xfrm>
            <a:off x="6334539" y="2894146"/>
            <a:ext cx="5335325" cy="3559662"/>
          </a:xfrm>
          <a:prstGeom prst="rect">
            <a:avLst/>
          </a:prstGeom>
        </p:spPr>
      </p:pic>
    </p:spTree>
    <p:extLst>
      <p:ext uri="{BB962C8B-B14F-4D97-AF65-F5344CB8AC3E}">
        <p14:creationId xmlns:p14="http://schemas.microsoft.com/office/powerpoint/2010/main" val="334051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8715602" cy="766482"/>
          </a:xfrm>
        </p:spPr>
        <p:txBody>
          <a:bodyPr/>
          <a:lstStyle/>
          <a:p>
            <a:r>
              <a:rPr lang="en-US" dirty="0"/>
              <a:t>Did transition cause all of this?</a:t>
            </a:r>
          </a:p>
        </p:txBody>
      </p:sp>
      <p:sp>
        <p:nvSpPr>
          <p:cNvPr id="3" name="Content Placeholder 2"/>
          <p:cNvSpPr>
            <a:spLocks noGrp="1"/>
          </p:cNvSpPr>
          <p:nvPr>
            <p:ph idx="1"/>
          </p:nvPr>
        </p:nvSpPr>
        <p:spPr>
          <a:xfrm>
            <a:off x="785260" y="1416813"/>
            <a:ext cx="8946541" cy="5222526"/>
          </a:xfrm>
        </p:spPr>
        <p:txBody>
          <a:bodyPr/>
          <a:lstStyle/>
          <a:p>
            <a:r>
              <a:rPr lang="en-US" dirty="0"/>
              <a:t>It is my opinion that the transition to contemporary styling has caused the Church to play catch-up on most of the technical arts. </a:t>
            </a:r>
          </a:p>
          <a:p>
            <a:r>
              <a:rPr lang="en-US" dirty="0"/>
              <a:t>Traditional church styling didn’t present the problems we face today.</a:t>
            </a:r>
          </a:p>
          <a:p>
            <a:r>
              <a:rPr lang="en-US" dirty="0"/>
              <a:t>You may have had one handheld mic, a podium mic and possibly two overhead choir mics, an 8 channel mixer and Miss Mary on Piano. That was it…</a:t>
            </a:r>
          </a:p>
          <a:p>
            <a:r>
              <a:rPr lang="en-US" dirty="0"/>
              <a:t>Now we have two to three dozen channels of mics, instruments, computer audio, audio from CD players, etc. AND an artist ego to go with each input. (That was suppose to be funny)</a:t>
            </a:r>
          </a:p>
          <a:p>
            <a:r>
              <a:rPr lang="en-US" dirty="0"/>
              <a:t>Our systems are still a center cluster designed for voice only and we are pouring everything bit of audio we have into a speaker never designed to take this abuse.</a:t>
            </a:r>
          </a:p>
          <a:p>
            <a:r>
              <a:rPr lang="en-US" dirty="0"/>
              <a:t>…….but, is that a bad thing?</a:t>
            </a:r>
          </a:p>
          <a:p>
            <a:endParaRPr lang="en-US" dirty="0"/>
          </a:p>
        </p:txBody>
      </p:sp>
    </p:spTree>
    <p:extLst>
      <p:ext uri="{BB962C8B-B14F-4D97-AF65-F5344CB8AC3E}">
        <p14:creationId xmlns:p14="http://schemas.microsoft.com/office/powerpoint/2010/main" val="339453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41705" y="1638192"/>
            <a:ext cx="4293293" cy="2880800"/>
          </a:xfrm>
          <a:prstGeom prst="rect">
            <a:avLst/>
          </a:prstGeom>
        </p:spPr>
      </p:pic>
      <p:sp>
        <p:nvSpPr>
          <p:cNvPr id="3" name="Content Placeholder 2"/>
          <p:cNvSpPr>
            <a:spLocks noGrp="1"/>
          </p:cNvSpPr>
          <p:nvPr>
            <p:ph idx="1"/>
          </p:nvPr>
        </p:nvSpPr>
        <p:spPr>
          <a:xfrm>
            <a:off x="352839" y="767457"/>
            <a:ext cx="6697318" cy="5500821"/>
          </a:xfrm>
        </p:spPr>
        <p:txBody>
          <a:bodyPr/>
          <a:lstStyle/>
          <a:p>
            <a:r>
              <a:rPr lang="en-US" dirty="0"/>
              <a:t>I personally went through the transition process as a bass player in a contemporary praise band. For years we struggled for equipment, talent and mostly support from the church.</a:t>
            </a:r>
          </a:p>
          <a:p>
            <a:r>
              <a:rPr lang="en-US" dirty="0"/>
              <a:t>While the leadership of our church supported the transition, a large portion of the congregation did not.</a:t>
            </a:r>
          </a:p>
          <a:p>
            <a:r>
              <a:rPr lang="en-US" dirty="0"/>
              <a:t>We were able to successfully move into a contemporary style by simply doing one thing. </a:t>
            </a:r>
          </a:p>
          <a:p>
            <a:r>
              <a:rPr lang="en-US" dirty="0"/>
              <a:t>We all stood together. The elders, deacons, pastors, worship leaders. EVERYONE. Supporting each other all of the way.</a:t>
            </a:r>
          </a:p>
          <a:p>
            <a:r>
              <a:rPr lang="en-US" dirty="0"/>
              <a:t>So how does this apply to little ole you……</a:t>
            </a:r>
          </a:p>
        </p:txBody>
      </p:sp>
    </p:spTree>
    <p:extLst>
      <p:ext uri="{BB962C8B-B14F-4D97-AF65-F5344CB8AC3E}">
        <p14:creationId xmlns:p14="http://schemas.microsoft.com/office/powerpoint/2010/main" val="47384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738" y="793962"/>
            <a:ext cx="8946541" cy="6229690"/>
          </a:xfrm>
        </p:spPr>
        <p:txBody>
          <a:bodyPr/>
          <a:lstStyle/>
          <a:p>
            <a:r>
              <a:rPr lang="en-US" dirty="0"/>
              <a:t>The leadership of your church must support what you are trying to do. Everything from how much to how loud should be collectively discussed and agreed upon. This is imperative to a long, trusting relationship with your congregation.</a:t>
            </a:r>
          </a:p>
          <a:p>
            <a:r>
              <a:rPr lang="en-US" dirty="0"/>
              <a:t>The leadership should understand your role.</a:t>
            </a:r>
          </a:p>
          <a:p>
            <a:pPr lvl="1"/>
            <a:r>
              <a:rPr lang="en-US" dirty="0"/>
              <a:t>As a audio engineer you will be tasked with things you never dreamed of. It is highly important that the leadership of your church train you to accomplish these task and support you when you fail. </a:t>
            </a:r>
          </a:p>
          <a:p>
            <a:pPr lvl="1"/>
            <a:r>
              <a:rPr lang="en-US" dirty="0"/>
              <a:t>Your worship leader should respect your role and give you the resources and time you need to do your very best.</a:t>
            </a:r>
          </a:p>
          <a:p>
            <a:pPr lvl="1"/>
            <a:r>
              <a:rPr lang="en-US" dirty="0"/>
              <a:t>You need to develop unique relationships with instrumentalist, vocalist, youth ministers or whomever you may come in contact with as a part of your role as audio engineer. It is critical that you are trusted and respected by everyone of them.</a:t>
            </a:r>
          </a:p>
        </p:txBody>
      </p:sp>
    </p:spTree>
    <p:extLst>
      <p:ext uri="{BB962C8B-B14F-4D97-AF65-F5344CB8AC3E}">
        <p14:creationId xmlns:p14="http://schemas.microsoft.com/office/powerpoint/2010/main" val="2290555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2192</TotalTime>
  <Words>2964</Words>
  <Application>Microsoft Office PowerPoint</Application>
  <PresentationFormat>Widescreen</PresentationFormat>
  <Paragraphs>303</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Century Gothic</vt:lpstr>
      <vt:lpstr>Garamond</vt:lpstr>
      <vt:lpstr>Wingdings 3</vt:lpstr>
      <vt:lpstr>Ion</vt:lpstr>
      <vt:lpstr>Audio Workshop</vt:lpstr>
      <vt:lpstr>What will we discuss?</vt:lpstr>
      <vt:lpstr>Why am I here?</vt:lpstr>
      <vt:lpstr>PowerPoint Presentation</vt:lpstr>
      <vt:lpstr>Ahhhhhhh!!!</vt:lpstr>
      <vt:lpstr>PowerPoint Presentation</vt:lpstr>
      <vt:lpstr>Did transition cause all of this?</vt:lpstr>
      <vt:lpstr>PowerPoint Presentation</vt:lpstr>
      <vt:lpstr>PowerPoint Presentation</vt:lpstr>
      <vt:lpstr>TRUST</vt:lpstr>
      <vt:lpstr>How do you see your role?</vt:lpstr>
      <vt:lpstr>Tools of the Trade</vt:lpstr>
      <vt:lpstr>PowerPoint Presentation</vt:lpstr>
      <vt:lpstr>Electrical Ground Checker</vt:lpstr>
      <vt:lpstr>PowerPoint Presentation</vt:lpstr>
      <vt:lpstr>Suggested App</vt:lpstr>
      <vt:lpstr>PowerPoint Presentation</vt:lpstr>
      <vt:lpstr>Now for the Technical Stuff!!</vt:lpstr>
      <vt:lpstr>Source</vt:lpstr>
      <vt:lpstr>Gain / Discreet Preamp</vt:lpstr>
      <vt:lpstr>PowerPoint Presentation</vt:lpstr>
      <vt:lpstr>PowerPoint Presentation</vt:lpstr>
      <vt:lpstr>Distortion (Clipping)</vt:lpstr>
      <vt:lpstr>Signal to Noise Ratio Headroom Unity Gain</vt:lpstr>
      <vt:lpstr>Insert</vt:lpstr>
      <vt:lpstr>Direct out</vt:lpstr>
      <vt:lpstr>Aux sends</vt:lpstr>
      <vt:lpstr>Equalizer</vt:lpstr>
      <vt:lpstr>Frequencies</vt:lpstr>
      <vt:lpstr>PowerPoint Presentation</vt:lpstr>
      <vt:lpstr>High Shelf EQ</vt:lpstr>
      <vt:lpstr>Low Shelf EQ</vt:lpstr>
      <vt:lpstr>Sweepable EQ</vt:lpstr>
      <vt:lpstr>Parametric EQ</vt:lpstr>
      <vt:lpstr>Graphic EQ </vt:lpstr>
      <vt:lpstr>Low and High Pass Filtering</vt:lpstr>
      <vt:lpstr>Channel Fader</vt:lpstr>
      <vt:lpstr>Master Section</vt:lpstr>
      <vt:lpstr>Master Fader Section</vt:lpstr>
      <vt:lpstr>Auxiliary Master Section</vt:lpstr>
      <vt:lpstr>Metering</vt:lpstr>
      <vt:lpstr>Cables</vt:lpstr>
      <vt:lpstr>PowerPoint Presentation</vt:lpstr>
      <vt:lpstr>Speaker Cable</vt:lpstr>
      <vt:lpstr>Instrument Cables</vt:lpstr>
      <vt:lpstr>Microphone types</vt:lpstr>
      <vt:lpstr>Microphone Patterns</vt:lpstr>
      <vt:lpstr>Other Microphones</vt:lpstr>
      <vt:lpstr>Wireless Mics</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 Workshop</dc:title>
  <dc:creator>Kimble Slaton</dc:creator>
  <cp:lastModifiedBy>Kimble Slaton</cp:lastModifiedBy>
  <cp:revision>74</cp:revision>
  <cp:lastPrinted>2016-03-14T19:11:42Z</cp:lastPrinted>
  <dcterms:created xsi:type="dcterms:W3CDTF">2016-03-10T16:55:00Z</dcterms:created>
  <dcterms:modified xsi:type="dcterms:W3CDTF">2021-03-16T00:54:31Z</dcterms:modified>
</cp:coreProperties>
</file>